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6"/>
  </p:notesMasterIdLst>
  <p:handoutMasterIdLst>
    <p:handoutMasterId r:id="rId127"/>
  </p:handoutMasterIdLst>
  <p:sldIdLst>
    <p:sldId id="778" r:id="rId2"/>
    <p:sldId id="809" r:id="rId3"/>
    <p:sldId id="801" r:id="rId4"/>
    <p:sldId id="653" r:id="rId5"/>
    <p:sldId id="692" r:id="rId6"/>
    <p:sldId id="640" r:id="rId7"/>
    <p:sldId id="752" r:id="rId8"/>
    <p:sldId id="678" r:id="rId9"/>
    <p:sldId id="749" r:id="rId10"/>
    <p:sldId id="808" r:id="rId11"/>
    <p:sldId id="750" r:id="rId12"/>
    <p:sldId id="655" r:id="rId13"/>
    <p:sldId id="671" r:id="rId14"/>
    <p:sldId id="670" r:id="rId15"/>
    <p:sldId id="811" r:id="rId16"/>
    <p:sldId id="810" r:id="rId17"/>
    <p:sldId id="751" r:id="rId18"/>
    <p:sldId id="779" r:id="rId19"/>
    <p:sldId id="753" r:id="rId20"/>
    <p:sldId id="654" r:id="rId21"/>
    <p:sldId id="705" r:id="rId22"/>
    <p:sldId id="672" r:id="rId23"/>
    <p:sldId id="812" r:id="rId24"/>
    <p:sldId id="641" r:id="rId25"/>
    <p:sldId id="761" r:id="rId26"/>
    <p:sldId id="658" r:id="rId27"/>
    <p:sldId id="659" r:id="rId28"/>
    <p:sldId id="661" r:id="rId29"/>
    <p:sldId id="660" r:id="rId30"/>
    <p:sldId id="775" r:id="rId31"/>
    <p:sldId id="755" r:id="rId32"/>
    <p:sldId id="814" r:id="rId33"/>
    <p:sldId id="642" r:id="rId34"/>
    <p:sldId id="765" r:id="rId35"/>
    <p:sldId id="663" r:id="rId36"/>
    <p:sldId id="712" r:id="rId37"/>
    <p:sldId id="766" r:id="rId38"/>
    <p:sldId id="781" r:id="rId39"/>
    <p:sldId id="782" r:id="rId40"/>
    <p:sldId id="783" r:id="rId41"/>
    <p:sldId id="784" r:id="rId42"/>
    <p:sldId id="785" r:id="rId43"/>
    <p:sldId id="786" r:id="rId44"/>
    <p:sldId id="787" r:id="rId45"/>
    <p:sldId id="788" r:id="rId46"/>
    <p:sldId id="789" r:id="rId47"/>
    <p:sldId id="790" r:id="rId48"/>
    <p:sldId id="791" r:id="rId49"/>
    <p:sldId id="792" r:id="rId50"/>
    <p:sldId id="793" r:id="rId51"/>
    <p:sldId id="794" r:id="rId52"/>
    <p:sldId id="795" r:id="rId53"/>
    <p:sldId id="664" r:id="rId54"/>
    <p:sldId id="715" r:id="rId55"/>
    <p:sldId id="665" r:id="rId56"/>
    <p:sldId id="813" r:id="rId57"/>
    <p:sldId id="320" r:id="rId58"/>
    <p:sldId id="666" r:id="rId59"/>
    <p:sldId id="721" r:id="rId60"/>
    <p:sldId id="684" r:id="rId61"/>
    <p:sldId id="732" r:id="rId62"/>
    <p:sldId id="645" r:id="rId63"/>
    <p:sldId id="723" r:id="rId64"/>
    <p:sldId id="735" r:id="rId65"/>
    <p:sldId id="724" r:id="rId66"/>
    <p:sldId id="796" r:id="rId67"/>
    <p:sldId id="520" r:id="rId68"/>
    <p:sldId id="646" r:id="rId69"/>
    <p:sldId id="647" r:id="rId70"/>
    <p:sldId id="648" r:id="rId71"/>
    <p:sldId id="649" r:id="rId72"/>
    <p:sldId id="650" r:id="rId73"/>
    <p:sldId id="676" r:id="rId74"/>
    <p:sldId id="521" r:id="rId75"/>
    <p:sldId id="652" r:id="rId76"/>
    <p:sldId id="798" r:id="rId77"/>
    <p:sldId id="797" r:id="rId78"/>
    <p:sldId id="563" r:id="rId79"/>
    <p:sldId id="741" r:id="rId80"/>
    <p:sldId id="742" r:id="rId81"/>
    <p:sldId id="743" r:id="rId82"/>
    <p:sldId id="744" r:id="rId83"/>
    <p:sldId id="745" r:id="rId84"/>
    <p:sldId id="746" r:id="rId85"/>
    <p:sldId id="747" r:id="rId86"/>
    <p:sldId id="313" r:id="rId87"/>
    <p:sldId id="569" r:id="rId88"/>
    <p:sldId id="604" r:id="rId89"/>
    <p:sldId id="605" r:id="rId90"/>
    <p:sldId id="606" r:id="rId91"/>
    <p:sldId id="607" r:id="rId92"/>
    <p:sldId id="608" r:id="rId93"/>
    <p:sldId id="609" r:id="rId94"/>
    <p:sldId id="610" r:id="rId95"/>
    <p:sldId id="611" r:id="rId96"/>
    <p:sldId id="570" r:id="rId97"/>
    <p:sldId id="571" r:id="rId98"/>
    <p:sldId id="572" r:id="rId99"/>
    <p:sldId id="573" r:id="rId100"/>
    <p:sldId id="574" r:id="rId101"/>
    <p:sldId id="612" r:id="rId102"/>
    <p:sldId id="613" r:id="rId103"/>
    <p:sldId id="614" r:id="rId104"/>
    <p:sldId id="615" r:id="rId105"/>
    <p:sldId id="616" r:id="rId106"/>
    <p:sldId id="620" r:id="rId107"/>
    <p:sldId id="621" r:id="rId108"/>
    <p:sldId id="622" r:id="rId109"/>
    <p:sldId id="623" r:id="rId110"/>
    <p:sldId id="624" r:id="rId111"/>
    <p:sldId id="625" r:id="rId112"/>
    <p:sldId id="626" r:id="rId113"/>
    <p:sldId id="627" r:id="rId114"/>
    <p:sldId id="628" r:id="rId115"/>
    <p:sldId id="629" r:id="rId116"/>
    <p:sldId id="630" r:id="rId117"/>
    <p:sldId id="631" r:id="rId118"/>
    <p:sldId id="632" r:id="rId119"/>
    <p:sldId id="633" r:id="rId120"/>
    <p:sldId id="575" r:id="rId121"/>
    <p:sldId id="636" r:id="rId122"/>
    <p:sldId id="637" r:id="rId123"/>
    <p:sldId id="579" r:id="rId124"/>
    <p:sldId id="580" r:id="rId125"/>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1pPr>
    <a:lvl2pPr marL="457200" algn="l"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2pPr>
    <a:lvl3pPr marL="914400" algn="l"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3pPr>
    <a:lvl4pPr marL="1371600" algn="l"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4pPr>
    <a:lvl5pPr marL="1828800" algn="l"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7F6"/>
    <a:srgbClr val="F3F6FB"/>
    <a:srgbClr val="F7994B"/>
    <a:srgbClr val="FCDBC0"/>
    <a:srgbClr val="FDE4CF"/>
    <a:srgbClr val="FBCF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p:scale>
          <a:sx n="70" d="100"/>
          <a:sy n="70" d="100"/>
        </p:scale>
        <p:origin x="-1374" y="-9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7892" cy="462349"/>
          </a:xfrm>
          <a:prstGeom prst="rect">
            <a:avLst/>
          </a:prstGeom>
        </p:spPr>
        <p:txBody>
          <a:bodyPr vert="horz" lIns="89245" tIns="44623" rIns="89245" bIns="44623" rtlCol="0"/>
          <a:lstStyle>
            <a:lvl1pPr algn="l">
              <a:defRPr sz="1200" smtClean="0">
                <a:latin typeface="Arial" charset="0"/>
                <a:ea typeface="ＭＳ Ｐゴシック" pitchFamily="-110" charset="-128"/>
                <a:cs typeface="+mn-cs"/>
              </a:defRPr>
            </a:lvl1pPr>
          </a:lstStyle>
          <a:p>
            <a:pPr>
              <a:defRPr/>
            </a:pPr>
            <a:endParaRPr lang="en-US"/>
          </a:p>
        </p:txBody>
      </p:sp>
      <p:sp>
        <p:nvSpPr>
          <p:cNvPr id="3" name="Date Placeholder 2"/>
          <p:cNvSpPr>
            <a:spLocks noGrp="1"/>
          </p:cNvSpPr>
          <p:nvPr>
            <p:ph type="dt" sz="quarter" idx="1"/>
          </p:nvPr>
        </p:nvSpPr>
        <p:spPr>
          <a:xfrm>
            <a:off x="3970948" y="2"/>
            <a:ext cx="3037891" cy="462349"/>
          </a:xfrm>
          <a:prstGeom prst="rect">
            <a:avLst/>
          </a:prstGeom>
        </p:spPr>
        <p:txBody>
          <a:bodyPr vert="horz" wrap="square" lIns="89245" tIns="44623" rIns="89245" bIns="44623" numCol="1" anchor="t" anchorCtr="0" compatLnSpc="1">
            <a:prstTxWarp prst="textNoShape">
              <a:avLst/>
            </a:prstTxWarp>
          </a:bodyPr>
          <a:lstStyle>
            <a:lvl1pPr algn="r">
              <a:defRPr sz="1200"/>
            </a:lvl1pPr>
          </a:lstStyle>
          <a:p>
            <a:fld id="{EE8E767B-0B40-AA43-8BA3-F5C39446E245}" type="datetime1">
              <a:rPr lang="en-US"/>
              <a:pPr/>
              <a:t>9/28/2015</a:t>
            </a:fld>
            <a:endParaRPr lang="en-US"/>
          </a:p>
        </p:txBody>
      </p:sp>
      <p:sp>
        <p:nvSpPr>
          <p:cNvPr id="4" name="Footer Placeholder 3"/>
          <p:cNvSpPr>
            <a:spLocks noGrp="1"/>
          </p:cNvSpPr>
          <p:nvPr>
            <p:ph type="ftr" sz="quarter" idx="2"/>
          </p:nvPr>
        </p:nvSpPr>
        <p:spPr>
          <a:xfrm>
            <a:off x="3" y="8772170"/>
            <a:ext cx="3037892" cy="462348"/>
          </a:xfrm>
          <a:prstGeom prst="rect">
            <a:avLst/>
          </a:prstGeom>
        </p:spPr>
        <p:txBody>
          <a:bodyPr vert="horz" lIns="89245" tIns="44623" rIns="89245" bIns="44623" rtlCol="0" anchor="b"/>
          <a:lstStyle>
            <a:lvl1pPr algn="l">
              <a:defRPr sz="1200" smtClean="0">
                <a:latin typeface="Arial" charset="0"/>
                <a:ea typeface="ＭＳ Ｐゴシック" pitchFamily="-110" charset="-128"/>
                <a:cs typeface="+mn-cs"/>
              </a:defRPr>
            </a:lvl1pPr>
          </a:lstStyle>
          <a:p>
            <a:pPr>
              <a:defRPr/>
            </a:pPr>
            <a:endParaRPr lang="en-US"/>
          </a:p>
        </p:txBody>
      </p:sp>
      <p:sp>
        <p:nvSpPr>
          <p:cNvPr id="5" name="Slide Number Placeholder 4"/>
          <p:cNvSpPr>
            <a:spLocks noGrp="1"/>
          </p:cNvSpPr>
          <p:nvPr>
            <p:ph type="sldNum" sz="quarter" idx="3"/>
          </p:nvPr>
        </p:nvSpPr>
        <p:spPr>
          <a:xfrm>
            <a:off x="3970948" y="8772170"/>
            <a:ext cx="3037891" cy="462348"/>
          </a:xfrm>
          <a:prstGeom prst="rect">
            <a:avLst/>
          </a:prstGeom>
        </p:spPr>
        <p:txBody>
          <a:bodyPr vert="horz" wrap="square" lIns="89245" tIns="44623" rIns="89245" bIns="44623" numCol="1" anchor="b" anchorCtr="0" compatLnSpc="1">
            <a:prstTxWarp prst="textNoShape">
              <a:avLst/>
            </a:prstTxWarp>
          </a:bodyPr>
          <a:lstStyle>
            <a:lvl1pPr algn="r">
              <a:defRPr sz="1200"/>
            </a:lvl1pPr>
          </a:lstStyle>
          <a:p>
            <a:fld id="{C48044D8-02EB-424A-A57C-36C242C1BAF2}" type="slidenum">
              <a:rPr lang="en-US"/>
              <a:pPr/>
              <a:t>‹#›</a:t>
            </a:fld>
            <a:endParaRPr lang="en-US"/>
          </a:p>
        </p:txBody>
      </p:sp>
    </p:spTree>
    <p:extLst>
      <p:ext uri="{BB962C8B-B14F-4D97-AF65-F5344CB8AC3E}">
        <p14:creationId xmlns:p14="http://schemas.microsoft.com/office/powerpoint/2010/main" val="28303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7892" cy="462349"/>
          </a:xfrm>
          <a:prstGeom prst="rect">
            <a:avLst/>
          </a:prstGeom>
        </p:spPr>
        <p:txBody>
          <a:bodyPr vert="horz" lIns="92306" tIns="46153" rIns="92306" bIns="46153"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948" y="2"/>
            <a:ext cx="3037891" cy="462349"/>
          </a:xfrm>
          <a:prstGeom prst="rect">
            <a:avLst/>
          </a:prstGeom>
        </p:spPr>
        <p:txBody>
          <a:bodyPr vert="horz" wrap="square" lIns="92306" tIns="46153" rIns="92306" bIns="46153" numCol="1" anchor="t" anchorCtr="0" compatLnSpc="1">
            <a:prstTxWarp prst="textNoShape">
              <a:avLst/>
            </a:prstTxWarp>
          </a:bodyPr>
          <a:lstStyle>
            <a:lvl1pPr algn="r">
              <a:defRPr sz="1200"/>
            </a:lvl1pPr>
          </a:lstStyle>
          <a:p>
            <a:fld id="{C377CCDC-4551-8040-BA27-E45ED21151AD}" type="datetime1">
              <a:rPr lang="en-US"/>
              <a:pPr/>
              <a:t>9/28/2015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306" tIns="46153" rIns="92306" bIns="46153" rtlCol="0" anchor="ctr"/>
          <a:lstStyle/>
          <a:p>
            <a:pPr lvl="0"/>
            <a:endParaRPr lang="en-US" noProof="0" smtClean="0"/>
          </a:p>
        </p:txBody>
      </p:sp>
      <p:sp>
        <p:nvSpPr>
          <p:cNvPr id="5" name="Notes Placeholder 4"/>
          <p:cNvSpPr>
            <a:spLocks noGrp="1"/>
          </p:cNvSpPr>
          <p:nvPr>
            <p:ph type="body" sz="quarter" idx="3"/>
          </p:nvPr>
        </p:nvSpPr>
        <p:spPr>
          <a:xfrm>
            <a:off x="700575" y="4386865"/>
            <a:ext cx="5609255" cy="4156467"/>
          </a:xfrm>
          <a:prstGeom prst="rect">
            <a:avLst/>
          </a:prstGeom>
        </p:spPr>
        <p:txBody>
          <a:bodyPr vert="horz" lIns="92306" tIns="46153" rIns="92306" bIns="4615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 y="8772170"/>
            <a:ext cx="3037892" cy="462348"/>
          </a:xfrm>
          <a:prstGeom prst="rect">
            <a:avLst/>
          </a:prstGeom>
        </p:spPr>
        <p:txBody>
          <a:bodyPr vert="horz" lIns="92306" tIns="46153" rIns="92306" bIns="46153"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48" y="8772170"/>
            <a:ext cx="3037891" cy="462348"/>
          </a:xfrm>
          <a:prstGeom prst="rect">
            <a:avLst/>
          </a:prstGeom>
        </p:spPr>
        <p:txBody>
          <a:bodyPr vert="horz" wrap="square" lIns="92306" tIns="46153" rIns="92306" bIns="46153" numCol="1" anchor="b" anchorCtr="0" compatLnSpc="1">
            <a:prstTxWarp prst="textNoShape">
              <a:avLst/>
            </a:prstTxWarp>
          </a:bodyPr>
          <a:lstStyle>
            <a:lvl1pPr algn="r">
              <a:defRPr sz="1200"/>
            </a:lvl1pPr>
          </a:lstStyle>
          <a:p>
            <a:fld id="{134D86DF-0FE6-564B-BE82-E9FCE1B1BAA4}" type="slidenum">
              <a:rPr lang="en-US"/>
              <a:pPr/>
              <a:t>‹#›</a:t>
            </a:fld>
            <a:endParaRPr lang="en-US"/>
          </a:p>
        </p:txBody>
      </p:sp>
    </p:spTree>
    <p:extLst>
      <p:ext uri="{BB962C8B-B14F-4D97-AF65-F5344CB8AC3E}">
        <p14:creationId xmlns:p14="http://schemas.microsoft.com/office/powerpoint/2010/main" val="1991004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06"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D86DF-0FE6-564B-BE82-E9FCE1B1BAA4}" type="slidenum">
              <a:rPr lang="en-US" smtClean="0"/>
              <a:pPr/>
              <a:t>31</a:t>
            </a:fld>
            <a:endParaRPr lang="en-US"/>
          </a:p>
        </p:txBody>
      </p:sp>
    </p:spTree>
    <p:extLst>
      <p:ext uri="{BB962C8B-B14F-4D97-AF65-F5344CB8AC3E}">
        <p14:creationId xmlns:p14="http://schemas.microsoft.com/office/powerpoint/2010/main" val="2695397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p:spPr>
      </p:sp>
      <p:sp>
        <p:nvSpPr>
          <p:cNvPr id="116739" name="Rectangle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p:spPr>
      </p:sp>
      <p:sp>
        <p:nvSpPr>
          <p:cNvPr id="118787" name="Rectangle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F7F6D6A-1561-3048-A042-87CD500C3733}" type="datetime1">
              <a:rPr lang="en-US"/>
              <a:pPr/>
              <a:t>9/28/2015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A7A330-7B12-7847-8A85-CEDC5828F8D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4656CB7-E22B-5E41-80B2-E012784F345A}" type="datetime1">
              <a:rPr lang="en-US"/>
              <a:pPr/>
              <a:t>9/28/2015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4E9D40A-59EB-7F41-8CC6-24AB8B00001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117196-732E-6E43-A7C5-A74A114F2938}" type="datetime1">
              <a:rPr lang="en-US"/>
              <a:pPr/>
              <a:t>9/28/2015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9858465-183D-AD4B-BA92-EA147799DD6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8925CC6-DD90-9942-9899-9DDD1BB71F1C}" type="datetime1">
              <a:rPr lang="en-US"/>
              <a:pPr/>
              <a:t>9/28/2015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2C7E8B2-608C-CF4E-919C-5427E07E18E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B505885-E21A-9544-A2ED-9C0AB1153121}" type="datetime1">
              <a:rPr lang="en-US"/>
              <a:pPr/>
              <a:t>9/28/2015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CC65718-1DB8-A04C-8949-5F9592764DA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9DF7218-0519-B04C-A9A4-9373DB3F56B3}" type="datetime1">
              <a:rPr lang="en-US"/>
              <a:pPr/>
              <a:t>9/28/2015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6CAD5A5-1780-8549-AD46-5BABC2DE259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0939428-0C75-BF42-88CB-12FC56BCCA6B}" type="datetime1">
              <a:rPr lang="en-US"/>
              <a:pPr/>
              <a:t>9/28/2015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20E6DBA-9253-2142-84D1-31286337E9A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3C71383-59EE-C341-BF9A-E49E32F47364}" type="datetime1">
              <a:rPr lang="en-US"/>
              <a:pPr/>
              <a:t>9/28/2015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0AD9D63-140C-634E-96AD-9E2ABF10567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21D1DF8-931A-7D47-90CF-D95B46CF3276}" type="datetime1">
              <a:rPr lang="en-US"/>
              <a:pPr/>
              <a:t>9/28/2015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043238E-A224-9C4A-A10C-AF40A24B5B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DA4741F-85BA-AE45-9B97-B53F2EA31321}" type="datetime1">
              <a:rPr lang="en-US"/>
              <a:pPr/>
              <a:t>9/28/2015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9127148-2FED-A44D-ACBF-194062F1097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29501E0-0975-9A40-BBC8-73FE59BA347D}" type="datetime1">
              <a:rPr lang="en-US"/>
              <a:pPr/>
              <a:t>9/28/2015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72B8FA5-F4E2-8C41-AD2D-3F85A64C57B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7994B"/>
            </a:gs>
            <a:gs pos="50000">
              <a:schemeClr val="accent1">
                <a:tint val="44500"/>
                <a:satMod val="160000"/>
              </a:schemeClr>
            </a:gs>
            <a:gs pos="100000">
              <a:srgbClr val="F3F6FB"/>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6" charset="0"/>
              </a:defRPr>
            </a:lvl1pPr>
          </a:lstStyle>
          <a:p>
            <a:fld id="{B33857D3-56E0-554F-ABAB-3A381DECB2FE}" type="datetime1">
              <a:rPr lang="en-US"/>
              <a:pPr/>
              <a:t>9/28/2015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6" charset="0"/>
              </a:defRPr>
            </a:lvl1pPr>
          </a:lstStyle>
          <a:p>
            <a:fld id="{2F1500FC-6B6E-814A-A845-558E2641BC1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06"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06"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06"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06"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06"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106" charset="0"/>
        <a:buChar char="•"/>
        <a:defRPr sz="3200" kern="1200">
          <a:solidFill>
            <a:schemeClr val="tx1"/>
          </a:solidFill>
          <a:latin typeface="+mn-lt"/>
          <a:ea typeface="ＭＳ Ｐゴシック" pitchFamily="-110" charset="-128"/>
          <a:cs typeface="ＭＳ Ｐゴシック" pitchFamily="-106" charset="-128"/>
        </a:defRPr>
      </a:lvl1pPr>
      <a:lvl2pPr marL="742950" indent="-285750" algn="l" rtl="0" eaLnBrk="0" fontAlgn="base" hangingPunct="0">
        <a:spcBef>
          <a:spcPct val="20000"/>
        </a:spcBef>
        <a:spcAft>
          <a:spcPct val="0"/>
        </a:spcAft>
        <a:buFont typeface="Arial" pitchFamily="-106" charset="0"/>
        <a:buChar char="–"/>
        <a:defRPr sz="2800" kern="1200">
          <a:solidFill>
            <a:schemeClr val="tx1"/>
          </a:solidFill>
          <a:latin typeface="+mn-lt"/>
          <a:ea typeface="ＭＳ Ｐゴシック" pitchFamily="-110" charset="-128"/>
          <a:cs typeface="+mn-cs"/>
        </a:defRPr>
      </a:lvl2pPr>
      <a:lvl3pPr marL="1143000" indent="-228600" algn="l" rtl="0" eaLnBrk="0" fontAlgn="base" hangingPunct="0">
        <a:spcBef>
          <a:spcPct val="20000"/>
        </a:spcBef>
        <a:spcAft>
          <a:spcPct val="0"/>
        </a:spcAft>
        <a:buFont typeface="Arial" pitchFamily="-106" charset="0"/>
        <a:buChar char="•"/>
        <a:defRPr sz="2400" kern="1200">
          <a:solidFill>
            <a:schemeClr val="tx1"/>
          </a:solidFill>
          <a:latin typeface="+mn-lt"/>
          <a:ea typeface="ＭＳ Ｐゴシック" pitchFamily="-110" charset="-128"/>
          <a:cs typeface="+mn-cs"/>
        </a:defRPr>
      </a:lvl3pPr>
      <a:lvl4pPr marL="1600200" indent="-228600" algn="l" rtl="0" eaLnBrk="0" fontAlgn="base" hangingPunct="0">
        <a:spcBef>
          <a:spcPct val="20000"/>
        </a:spcBef>
        <a:spcAft>
          <a:spcPct val="0"/>
        </a:spcAft>
        <a:buFont typeface="Arial" pitchFamily="-106" charset="0"/>
        <a:buChar char="–"/>
        <a:defRPr sz="2000" kern="1200">
          <a:solidFill>
            <a:schemeClr val="tx1"/>
          </a:solidFill>
          <a:latin typeface="+mn-lt"/>
          <a:ea typeface="ＭＳ Ｐゴシック" pitchFamily="-110" charset="-128"/>
          <a:cs typeface="+mn-cs"/>
        </a:defRPr>
      </a:lvl4pPr>
      <a:lvl5pPr marL="2057400" indent="-228600" algn="l" rtl="0" eaLnBrk="0" fontAlgn="base" hangingPunct="0">
        <a:spcBef>
          <a:spcPct val="20000"/>
        </a:spcBef>
        <a:spcAft>
          <a:spcPct val="0"/>
        </a:spcAft>
        <a:buFont typeface="Arial" pitchFamily="-106" charset="0"/>
        <a:buChar char="»"/>
        <a:defRPr sz="2000" kern="1200">
          <a:solidFill>
            <a:schemeClr val="tx1"/>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Milkmaid" TargetMode="External"/><Relationship Id="rId13" Type="http://schemas.openxmlformats.org/officeDocument/2006/relationships/hyperlink" Target="https://en.wikipedia.org/wiki/Bagpipe" TargetMode="External"/><Relationship Id="rId3" Type="http://schemas.openxmlformats.org/officeDocument/2006/relationships/hyperlink" Target="https://en.wikipedia.org/wiki/Ring_(jewellery)" TargetMode="External"/><Relationship Id="rId7" Type="http://schemas.openxmlformats.org/officeDocument/2006/relationships/hyperlink" Target="https://en.wikipedia.org/wiki/Aquatic_locomotion" TargetMode="External"/><Relationship Id="rId12" Type="http://schemas.openxmlformats.org/officeDocument/2006/relationships/hyperlink" Target="https://en.wikipedia.org/wiki/Jumping" TargetMode="External"/><Relationship Id="rId2" Type="http://schemas.openxmlformats.org/officeDocument/2006/relationships/hyperlink" Target="https://en.wikipedia.org/wiki/Songbird" TargetMode="External"/><Relationship Id="rId1" Type="http://schemas.openxmlformats.org/officeDocument/2006/relationships/slideLayout" Target="../slideLayouts/slideLayout2.xml"/><Relationship Id="rId6" Type="http://schemas.openxmlformats.org/officeDocument/2006/relationships/hyperlink" Target="https://en.wikipedia.org/wiki/Swan" TargetMode="External"/><Relationship Id="rId11" Type="http://schemas.openxmlformats.org/officeDocument/2006/relationships/hyperlink" Target="https://en.wikipedia.org/wiki/Lord" TargetMode="External"/><Relationship Id="rId5" Type="http://schemas.openxmlformats.org/officeDocument/2006/relationships/hyperlink" Target="https://en.wikipedia.org/wiki/Egg_(biology)" TargetMode="External"/><Relationship Id="rId10" Type="http://schemas.openxmlformats.org/officeDocument/2006/relationships/hyperlink" Target="https://en.wikipedia.org/wiki/Dance" TargetMode="External"/><Relationship Id="rId4" Type="http://schemas.openxmlformats.org/officeDocument/2006/relationships/hyperlink" Target="https://en.wikipedia.org/wiki/Goose" TargetMode="External"/><Relationship Id="rId9" Type="http://schemas.openxmlformats.org/officeDocument/2006/relationships/hyperlink" Target="https://en.wikipedia.org/wiki/Lady" TargetMode="External"/><Relationship Id="rId14" Type="http://schemas.openxmlformats.org/officeDocument/2006/relationships/hyperlink" Target="https://en.wikipedia.org/wiki/Drummer"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100.xml"/><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02.xml"/><Relationship Id="rId4" Type="http://schemas.openxmlformats.org/officeDocument/2006/relationships/slide" Target="slide10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0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slide" Target="slide10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10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10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slide" Target="slide11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slide" Target="slide1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1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89.xml"/><Relationship Id="rId4" Type="http://schemas.openxmlformats.org/officeDocument/2006/relationships/slide" Target="slide8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1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1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95.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1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1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1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 Target="slide1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slide" Target="slide9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mailto:kkorek@germantown.k12.wi.us"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Complete the test reflection to turn in.</a:t>
            </a:r>
            <a:endParaRPr lang="en-US" dirty="0"/>
          </a:p>
        </p:txBody>
      </p:sp>
    </p:spTree>
    <p:extLst>
      <p:ext uri="{BB962C8B-B14F-4D97-AF65-F5344CB8AC3E}">
        <p14:creationId xmlns:p14="http://schemas.microsoft.com/office/powerpoint/2010/main" val="2781599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524000"/>
            <a:ext cx="8534400" cy="4876800"/>
          </a:xfrm>
        </p:spPr>
        <p:txBody>
          <a:bodyPr numCol="2"/>
          <a:lstStyle/>
          <a:p>
            <a:pPr marL="0" indent="0">
              <a:buNone/>
            </a:pPr>
            <a:r>
              <a:rPr lang="en-US" dirty="0" smtClean="0"/>
              <a:t>A partridge in a pear tree</a:t>
            </a:r>
          </a:p>
          <a:p>
            <a:pPr marL="0" indent="0">
              <a:buNone/>
            </a:pPr>
            <a:r>
              <a:rPr lang="en-US" dirty="0" smtClean="0"/>
              <a:t>2 Turtle Doves</a:t>
            </a:r>
          </a:p>
          <a:p>
            <a:pPr marL="0" indent="0">
              <a:buNone/>
            </a:pPr>
            <a:r>
              <a:rPr lang="en-US" dirty="0" smtClean="0"/>
              <a:t>3 French Hens</a:t>
            </a:r>
          </a:p>
          <a:p>
            <a:pPr marL="0" indent="0">
              <a:buNone/>
            </a:pPr>
            <a:r>
              <a:rPr lang="en-US" dirty="0" smtClean="0"/>
              <a:t>4</a:t>
            </a:r>
            <a:r>
              <a:rPr lang="en-US" dirty="0"/>
              <a:t> </a:t>
            </a:r>
            <a:r>
              <a:rPr lang="en-US" dirty="0">
                <a:hlinkClick r:id="rId2" tooltip="Songbird"/>
              </a:rPr>
              <a:t>Calling </a:t>
            </a:r>
            <a:r>
              <a:rPr lang="en-US" dirty="0" smtClean="0">
                <a:hlinkClick r:id="rId2" tooltip="Songbird"/>
              </a:rPr>
              <a:t>Birds</a:t>
            </a:r>
            <a:endParaRPr lang="en-US" dirty="0" smtClean="0"/>
          </a:p>
          <a:p>
            <a:pPr marL="0" indent="0">
              <a:buNone/>
            </a:pPr>
            <a:r>
              <a:rPr lang="en-US" dirty="0" smtClean="0"/>
              <a:t>5</a:t>
            </a:r>
            <a:r>
              <a:rPr lang="en-US" dirty="0"/>
              <a:t> </a:t>
            </a:r>
            <a:r>
              <a:rPr lang="en-US" dirty="0">
                <a:hlinkClick r:id="rId3" tooltip="Ring (jewellery)"/>
              </a:rPr>
              <a:t>Gold </a:t>
            </a:r>
            <a:r>
              <a:rPr lang="en-US" dirty="0" smtClean="0">
                <a:hlinkClick r:id="rId3" tooltip="Ring (jewellery)"/>
              </a:rPr>
              <a:t>Rings</a:t>
            </a:r>
            <a:endParaRPr lang="en-US" dirty="0" smtClean="0"/>
          </a:p>
          <a:p>
            <a:pPr marL="0" indent="0">
              <a:buNone/>
            </a:pPr>
            <a:r>
              <a:rPr lang="en-US" dirty="0" smtClean="0"/>
              <a:t>6</a:t>
            </a:r>
            <a:r>
              <a:rPr lang="en-US" dirty="0"/>
              <a:t> </a:t>
            </a:r>
            <a:r>
              <a:rPr lang="en-US" dirty="0">
                <a:hlinkClick r:id="rId4" tooltip="Goose"/>
              </a:rPr>
              <a:t>Geese</a:t>
            </a:r>
            <a:r>
              <a:rPr lang="en-US" dirty="0"/>
              <a:t> </a:t>
            </a:r>
            <a:r>
              <a:rPr lang="en-US" dirty="0" smtClean="0"/>
              <a:t>a-</a:t>
            </a:r>
            <a:r>
              <a:rPr lang="en-US" dirty="0" smtClean="0">
                <a:hlinkClick r:id="rId5" tooltip="Egg (biology)"/>
              </a:rPr>
              <a:t>Laying</a:t>
            </a:r>
            <a:endParaRPr lang="en-US" dirty="0" smtClean="0"/>
          </a:p>
          <a:p>
            <a:pPr marL="0" indent="0">
              <a:buNone/>
            </a:pPr>
            <a:endParaRPr lang="en-US" dirty="0"/>
          </a:p>
          <a:p>
            <a:pPr marL="0" indent="0">
              <a:buNone/>
            </a:pPr>
            <a:endParaRPr lang="en-US" dirty="0" smtClean="0"/>
          </a:p>
          <a:p>
            <a:pPr marL="0" indent="0">
              <a:buNone/>
            </a:pPr>
            <a:r>
              <a:rPr lang="en-US" dirty="0" smtClean="0"/>
              <a:t>7</a:t>
            </a:r>
            <a:r>
              <a:rPr lang="en-US" dirty="0"/>
              <a:t> </a:t>
            </a:r>
            <a:r>
              <a:rPr lang="en-US" dirty="0">
                <a:hlinkClick r:id="rId6" tooltip="Swan"/>
              </a:rPr>
              <a:t>Swans</a:t>
            </a:r>
            <a:r>
              <a:rPr lang="en-US" dirty="0"/>
              <a:t> </a:t>
            </a:r>
            <a:r>
              <a:rPr lang="en-US" dirty="0" smtClean="0"/>
              <a:t>a-</a:t>
            </a:r>
            <a:r>
              <a:rPr lang="en-US" dirty="0" smtClean="0">
                <a:hlinkClick r:id="rId7" tooltip="Aquatic locomotion"/>
              </a:rPr>
              <a:t>Swimming</a:t>
            </a:r>
            <a:endParaRPr lang="en-US" dirty="0" smtClean="0"/>
          </a:p>
          <a:p>
            <a:pPr marL="0" indent="0">
              <a:buNone/>
            </a:pPr>
            <a:r>
              <a:rPr lang="en-US" dirty="0" smtClean="0"/>
              <a:t>8</a:t>
            </a:r>
            <a:r>
              <a:rPr lang="en-US" dirty="0"/>
              <a:t> </a:t>
            </a:r>
            <a:r>
              <a:rPr lang="en-US" dirty="0">
                <a:hlinkClick r:id="rId8" tooltip="Milkmaid"/>
              </a:rPr>
              <a:t>Maids </a:t>
            </a:r>
            <a:r>
              <a:rPr lang="en-US" dirty="0" smtClean="0">
                <a:hlinkClick r:id="rId8" tooltip="Milkmaid"/>
              </a:rPr>
              <a:t>a-Milking</a:t>
            </a:r>
            <a:endParaRPr lang="en-US" dirty="0" smtClean="0"/>
          </a:p>
          <a:p>
            <a:pPr marL="0" indent="0">
              <a:buNone/>
            </a:pPr>
            <a:r>
              <a:rPr lang="en-US" dirty="0" smtClean="0"/>
              <a:t>9</a:t>
            </a:r>
            <a:r>
              <a:rPr lang="en-US" dirty="0"/>
              <a:t> </a:t>
            </a:r>
            <a:r>
              <a:rPr lang="en-US" dirty="0">
                <a:hlinkClick r:id="rId9" tooltip="Lady"/>
              </a:rPr>
              <a:t>Ladies</a:t>
            </a:r>
            <a:r>
              <a:rPr lang="en-US" dirty="0"/>
              <a:t> </a:t>
            </a:r>
            <a:r>
              <a:rPr lang="en-US" dirty="0" smtClean="0">
                <a:hlinkClick r:id="rId10" tooltip="Dance"/>
              </a:rPr>
              <a:t>Dancing</a:t>
            </a:r>
            <a:endParaRPr lang="en-US" dirty="0" smtClean="0"/>
          </a:p>
          <a:p>
            <a:pPr marL="0" indent="0">
              <a:buNone/>
            </a:pPr>
            <a:r>
              <a:rPr lang="en-US" dirty="0" smtClean="0"/>
              <a:t>10</a:t>
            </a:r>
            <a:r>
              <a:rPr lang="en-US" dirty="0"/>
              <a:t> </a:t>
            </a:r>
            <a:r>
              <a:rPr lang="en-US" dirty="0">
                <a:hlinkClick r:id="rId11" tooltip="Lord"/>
              </a:rPr>
              <a:t>Lords</a:t>
            </a:r>
            <a:r>
              <a:rPr lang="en-US" dirty="0"/>
              <a:t> </a:t>
            </a:r>
            <a:r>
              <a:rPr lang="en-US" dirty="0" smtClean="0"/>
              <a:t>a-</a:t>
            </a:r>
            <a:r>
              <a:rPr lang="en-US" dirty="0" smtClean="0">
                <a:hlinkClick r:id="rId12" tooltip="Jumping"/>
              </a:rPr>
              <a:t>Leaping</a:t>
            </a:r>
            <a:endParaRPr lang="en-US" dirty="0" smtClean="0"/>
          </a:p>
          <a:p>
            <a:pPr marL="0" indent="0">
              <a:buNone/>
            </a:pPr>
            <a:r>
              <a:rPr lang="en-US" dirty="0" smtClean="0"/>
              <a:t>11</a:t>
            </a:r>
            <a:r>
              <a:rPr lang="en-US" dirty="0"/>
              <a:t> </a:t>
            </a:r>
            <a:r>
              <a:rPr lang="en-US" dirty="0">
                <a:hlinkClick r:id="rId13" tooltip="Bagpipe"/>
              </a:rPr>
              <a:t>Pipers</a:t>
            </a:r>
            <a:r>
              <a:rPr lang="en-US" dirty="0"/>
              <a:t> </a:t>
            </a:r>
            <a:r>
              <a:rPr lang="en-US" dirty="0" smtClean="0"/>
              <a:t>Piping</a:t>
            </a:r>
          </a:p>
          <a:p>
            <a:pPr marL="0" indent="0">
              <a:buNone/>
            </a:pPr>
            <a:r>
              <a:rPr lang="en-US" dirty="0" smtClean="0"/>
              <a:t>12</a:t>
            </a:r>
            <a:r>
              <a:rPr lang="en-US" dirty="0"/>
              <a:t> </a:t>
            </a:r>
            <a:r>
              <a:rPr lang="en-US" dirty="0">
                <a:hlinkClick r:id="rId14" tooltip="Drummer"/>
              </a:rPr>
              <a:t>Drummers</a:t>
            </a:r>
            <a:r>
              <a:rPr lang="en-US" dirty="0"/>
              <a:t> Drumming</a:t>
            </a:r>
          </a:p>
        </p:txBody>
      </p:sp>
    </p:spTree>
    <p:extLst>
      <p:ext uri="{BB962C8B-B14F-4D97-AF65-F5344CB8AC3E}">
        <p14:creationId xmlns:p14="http://schemas.microsoft.com/office/powerpoint/2010/main" val="86286063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Visual Encoding</a:t>
            </a:r>
          </a:p>
        </p:txBody>
      </p:sp>
      <p:sp>
        <p:nvSpPr>
          <p:cNvPr id="86019"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encoding of picture images.</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Acoustic Encoding</a:t>
            </a:r>
          </a:p>
        </p:txBody>
      </p:sp>
      <p:sp>
        <p:nvSpPr>
          <p:cNvPr id="87043"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encoding of sound, especially the sound of words.</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Semantic Encoding</a:t>
            </a:r>
          </a:p>
        </p:txBody>
      </p:sp>
      <p:sp>
        <p:nvSpPr>
          <p:cNvPr id="88067"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encoding of meaning, including the meaning of words.</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Imagery</a:t>
            </a:r>
          </a:p>
        </p:txBody>
      </p:sp>
      <p:sp>
        <p:nvSpPr>
          <p:cNvPr id="89091"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mental pictures; a powerful aid to effortful processing, especially when combined with semantic encoding.</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Mnemonics</a:t>
            </a:r>
          </a:p>
        </p:txBody>
      </p:sp>
      <p:sp>
        <p:nvSpPr>
          <p:cNvPr id="90115"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memory aids, especially those techniques that use vivid imagery and organizational devices.</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Chunking</a:t>
            </a:r>
          </a:p>
        </p:txBody>
      </p:sp>
      <p:sp>
        <p:nvSpPr>
          <p:cNvPr id="91139"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organizing items into familiar, manageable units; often occurs automatically.</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Iconic Memory</a:t>
            </a:r>
          </a:p>
        </p:txBody>
      </p:sp>
      <p:sp>
        <p:nvSpPr>
          <p:cNvPr id="92163"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 momentary sensory memory of visual stimuli; a photographic or picture-image memory lasting no more than a few tenths of a second.</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Echoic Memory</a:t>
            </a:r>
          </a:p>
        </p:txBody>
      </p:sp>
      <p:sp>
        <p:nvSpPr>
          <p:cNvPr id="93187"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 momentary sensory memory of auditory stimuli; if attention is elsewhere, sounds and words can still be recalled within 3 or 4 seconds.</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Long-term Potentiation (LTP)</a:t>
            </a:r>
          </a:p>
        </p:txBody>
      </p:sp>
      <p:sp>
        <p:nvSpPr>
          <p:cNvPr id="94211"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an increase in a synapse’s firing potential after brief, rapid stimulation.  Believed to be a neural basis for learning and memory.</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Flashbulb Memory</a:t>
            </a:r>
          </a:p>
        </p:txBody>
      </p:sp>
      <p:sp>
        <p:nvSpPr>
          <p:cNvPr id="95235"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 clear memory of an emotionally significant moment or event.</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ea typeface="ＭＳ Ｐゴシック" pitchFamily="-106" charset="-128"/>
              </a:rPr>
              <a:t>Rehearsal &amp; Memory</a:t>
            </a:r>
          </a:p>
        </p:txBody>
      </p:sp>
      <p:sp>
        <p:nvSpPr>
          <p:cNvPr id="10243" name="Content Placeholder 2"/>
          <p:cNvSpPr>
            <a:spLocks noGrp="1"/>
          </p:cNvSpPr>
          <p:nvPr>
            <p:ph idx="1"/>
          </p:nvPr>
        </p:nvSpPr>
        <p:spPr/>
        <p:txBody>
          <a:bodyPr/>
          <a:lstStyle/>
          <a:p>
            <a:r>
              <a:rPr lang="en-US" dirty="0">
                <a:ea typeface="ＭＳ Ｐゴシック" pitchFamily="-106" charset="-128"/>
              </a:rPr>
              <a:t>Which gifts were easiest to remember?</a:t>
            </a:r>
          </a:p>
          <a:p>
            <a:endParaRPr lang="en-US" dirty="0">
              <a:ea typeface="ＭＳ Ｐゴシック" pitchFamily="-106" charset="-128"/>
            </a:endParaRPr>
          </a:p>
          <a:p>
            <a:r>
              <a:rPr lang="en-US" dirty="0">
                <a:ea typeface="ＭＳ Ｐゴシック" pitchFamily="-106" charset="-128"/>
              </a:rPr>
              <a:t>What does this indicate about the effect of rehearsal on memory?</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Amnesia</a:t>
            </a:r>
          </a:p>
        </p:txBody>
      </p:sp>
      <p:sp>
        <p:nvSpPr>
          <p:cNvPr id="96259"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loss of memory.</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Implicit Memory</a:t>
            </a:r>
          </a:p>
        </p:txBody>
      </p:sp>
      <p:sp>
        <p:nvSpPr>
          <p:cNvPr id="97283"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retention independent of conscious recollection. (Also called nondeclarative or procedural memory)</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Explicit Memory</a:t>
            </a:r>
          </a:p>
        </p:txBody>
      </p:sp>
      <p:sp>
        <p:nvSpPr>
          <p:cNvPr id="98307"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memory of facts and experiences that one can consciously know and “declare.” (Also called declarative memory)</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Hippocampus</a:t>
            </a:r>
          </a:p>
        </p:txBody>
      </p:sp>
      <p:sp>
        <p:nvSpPr>
          <p:cNvPr id="99331"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 neural center that is located in the limbic system; helps process explicit memories for storage.</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Recall</a:t>
            </a:r>
          </a:p>
        </p:txBody>
      </p:sp>
      <p:sp>
        <p:nvSpPr>
          <p:cNvPr id="100355"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 measure of memory in which the person must retrieve information learning earlier, as on a fill-in-the-blank test.</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Recognition</a:t>
            </a:r>
          </a:p>
        </p:txBody>
      </p:sp>
      <p:sp>
        <p:nvSpPr>
          <p:cNvPr id="101379"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 measure of memory in which the person need only identify items previously learned, as on a multiple-choice test.</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Relearning</a:t>
            </a:r>
          </a:p>
        </p:txBody>
      </p:sp>
      <p:sp>
        <p:nvSpPr>
          <p:cNvPr id="102403"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 measure of memory that assesses the amount of time saved when learning material for a second time.</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Priming</a:t>
            </a:r>
          </a:p>
        </p:txBody>
      </p:sp>
      <p:sp>
        <p:nvSpPr>
          <p:cNvPr id="103427"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activation, often unconsciously, of particular associations in memory.</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Deja Vu</a:t>
            </a:r>
          </a:p>
        </p:txBody>
      </p:sp>
      <p:sp>
        <p:nvSpPr>
          <p:cNvPr id="104451"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that eerie sense that “I’ve experienced this before.” Cues from the current situation may subconsciously trigger retrieval of an earlier experience.</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Mood Congruent Memory</a:t>
            </a:r>
          </a:p>
        </p:txBody>
      </p:sp>
      <p:sp>
        <p:nvSpPr>
          <p:cNvPr id="105475"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tendency to recall experiences that are consistent with one’s current good or bad mood.</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274638"/>
            <a:ext cx="9144000" cy="1143000"/>
          </a:xfrm>
        </p:spPr>
        <p:txBody>
          <a:bodyPr/>
          <a:lstStyle/>
          <a:p>
            <a:pPr eaLnBrk="1" hangingPunct="1"/>
            <a:r>
              <a:rPr lang="en-US" dirty="0">
                <a:latin typeface="Arial" pitchFamily="-106" charset="0"/>
                <a:ea typeface="Arial" pitchFamily="-106" charset="0"/>
                <a:cs typeface="Arial" pitchFamily="-106" charset="0"/>
              </a:rPr>
              <a:t>Encoding: Getting Information In</a:t>
            </a:r>
            <a:br>
              <a:rPr lang="en-US" dirty="0">
                <a:latin typeface="Arial" pitchFamily="-106" charset="0"/>
                <a:ea typeface="Arial" pitchFamily="-106" charset="0"/>
                <a:cs typeface="Arial" pitchFamily="-106" charset="0"/>
              </a:rPr>
            </a:br>
            <a:r>
              <a:rPr lang="en-US" sz="4000" i="1" dirty="0">
                <a:latin typeface="Arial" pitchFamily="-106" charset="0"/>
                <a:ea typeface="Arial" pitchFamily="-106" charset="0"/>
                <a:cs typeface="Arial" pitchFamily="-106" charset="0"/>
              </a:rPr>
              <a:t>How We Encode</a:t>
            </a:r>
          </a:p>
        </p:txBody>
      </p:sp>
      <p:sp>
        <p:nvSpPr>
          <p:cNvPr id="11267" name="Content Placeholder 2"/>
          <p:cNvSpPr>
            <a:spLocks noGrp="1"/>
          </p:cNvSpPr>
          <p:nvPr>
            <p:ph idx="1"/>
          </p:nvPr>
        </p:nvSpPr>
        <p:spPr>
          <a:xfrm>
            <a:off x="304801" y="1756012"/>
            <a:ext cx="3505200" cy="4525963"/>
          </a:xfrm>
        </p:spPr>
        <p:txBody>
          <a:bodyPr/>
          <a:lstStyle/>
          <a:p>
            <a:pPr eaLnBrk="1" hangingPunct="1"/>
            <a:r>
              <a:rPr lang="en-US" sz="4000" dirty="0" smtClean="0">
                <a:latin typeface="Arial" pitchFamily="-106" charset="0"/>
                <a:ea typeface="Arial" pitchFamily="-106" charset="0"/>
                <a:cs typeface="Arial" pitchFamily="-106" charset="0"/>
              </a:rPr>
              <a:t>Re-Learning Effect </a:t>
            </a:r>
          </a:p>
          <a:p>
            <a:pPr lvl="1" eaLnBrk="1" hangingPunct="1"/>
            <a:r>
              <a:rPr lang="en-US" sz="3600" dirty="0" smtClean="0">
                <a:latin typeface="Arial" pitchFamily="-106" charset="0"/>
                <a:ea typeface="Arial" pitchFamily="-106" charset="0"/>
                <a:cs typeface="Arial" pitchFamily="-106" charset="0"/>
              </a:rPr>
              <a:t>How does this relate to Level-ups?</a:t>
            </a:r>
            <a:endParaRPr lang="en-US" dirty="0">
              <a:latin typeface="Arial" pitchFamily="-106" charset="0"/>
              <a:ea typeface="Arial" pitchFamily="-106" charset="0"/>
              <a:cs typeface="Arial" pitchFamily="-106" charset="0"/>
            </a:endParaRPr>
          </a:p>
        </p:txBody>
      </p:sp>
      <p:pic>
        <p:nvPicPr>
          <p:cNvPr id="11268" name="Picture 4" descr="MyAP1e_fig_7a_05.jpg"/>
          <p:cNvPicPr>
            <a:picLocks noChangeAspect="1"/>
          </p:cNvPicPr>
          <p:nvPr/>
        </p:nvPicPr>
        <p:blipFill>
          <a:blip r:embed="rId3"/>
          <a:srcRect/>
          <a:stretch>
            <a:fillRect/>
          </a:stretch>
        </p:blipFill>
        <p:spPr bwMode="auto">
          <a:xfrm>
            <a:off x="4038600" y="1752600"/>
            <a:ext cx="4937125"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Proactive Interference</a:t>
            </a:r>
          </a:p>
        </p:txBody>
      </p:sp>
      <p:sp>
        <p:nvSpPr>
          <p:cNvPr id="106499"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disruptive effect of prior learning on the recall of new information.</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Retroactive Interference</a:t>
            </a:r>
          </a:p>
        </p:txBody>
      </p:sp>
      <p:sp>
        <p:nvSpPr>
          <p:cNvPr id="107523"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disruptive effect of new learning on the recall of old information.</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Repression</a:t>
            </a:r>
          </a:p>
        </p:txBody>
      </p:sp>
      <p:sp>
        <p:nvSpPr>
          <p:cNvPr id="108547"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in psychoanalytic theory, the basic defense mechanism that banishes from consciousness anxiety-arousing thoughts, feelings, and memories.</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Misinformation Effect</a:t>
            </a:r>
          </a:p>
        </p:txBody>
      </p:sp>
      <p:sp>
        <p:nvSpPr>
          <p:cNvPr id="109571"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incorporating misleading information into one’s memory of an event.</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Source Amnesia</a:t>
            </a:r>
          </a:p>
        </p:txBody>
      </p:sp>
      <p:sp>
        <p:nvSpPr>
          <p:cNvPr id="110595"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attributing to the wrong source an event we have experienced, heard about, read about, or imagined.  (Also called source misattribution.) Source amnesia, along with the misinformation effect, is at the heart of many false memories.</a:t>
            </a:r>
          </a:p>
        </p:txBody>
      </p:sp>
      <p:sp>
        <p:nvSpPr>
          <p:cNvPr id="5" name="Action Button: Back or Previous 4">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Encoding: Getting Information In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How We Encode</a:t>
            </a:r>
          </a:p>
        </p:txBody>
      </p:sp>
      <p:sp>
        <p:nvSpPr>
          <p:cNvPr id="12291"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hlinkClick r:id="rId3" action="ppaction://hlinksldjump"/>
              </a:rPr>
              <a:t>Serial position effect</a:t>
            </a:r>
            <a:endParaRPr lang="en-US" sz="4000">
              <a:latin typeface="Arial" pitchFamily="-106" charset="0"/>
              <a:ea typeface="Arial" pitchFamily="-106" charset="0"/>
              <a:cs typeface="Arial" pitchFamily="-106" charset="0"/>
            </a:endParaRPr>
          </a:p>
          <a:p>
            <a:pPr lvl="1" eaLnBrk="1" hangingPunct="1"/>
            <a:r>
              <a:rPr lang="en-US" sz="3600">
                <a:latin typeface="Arial" pitchFamily="-106" charset="0"/>
                <a:ea typeface="Arial" pitchFamily="-106" charset="0"/>
                <a:cs typeface="Arial" pitchFamily="-106" charset="0"/>
              </a:rPr>
              <a:t>Recency effect</a:t>
            </a:r>
          </a:p>
          <a:p>
            <a:pPr lvl="1" eaLnBrk="1" hangingPunct="1"/>
            <a:r>
              <a:rPr lang="en-US" sz="3600">
                <a:latin typeface="Arial" pitchFamily="-106" charset="0"/>
                <a:ea typeface="Arial" pitchFamily="-106" charset="0"/>
                <a:cs typeface="Arial" pitchFamily="-106" charset="0"/>
              </a:rPr>
              <a:t>Primacy effect</a:t>
            </a:r>
          </a:p>
        </p:txBody>
      </p:sp>
      <p:pic>
        <p:nvPicPr>
          <p:cNvPr id="12292" name="Picture 4"/>
          <p:cNvPicPr>
            <a:picLocks noChangeAspect="1" noChangeArrowheads="1"/>
          </p:cNvPicPr>
          <p:nvPr/>
        </p:nvPicPr>
        <p:blipFill>
          <a:blip r:embed="rId4"/>
          <a:srcRect/>
          <a:stretch>
            <a:fillRect/>
          </a:stretch>
        </p:blipFill>
        <p:spPr bwMode="auto">
          <a:xfrm>
            <a:off x="5105400" y="2336800"/>
            <a:ext cx="3857625" cy="429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Encoding: Getting Information In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How We Encode</a:t>
            </a:r>
          </a:p>
        </p:txBody>
      </p:sp>
      <p:sp>
        <p:nvSpPr>
          <p:cNvPr id="13315"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rPr>
              <a:t>Overlearning</a:t>
            </a:r>
          </a:p>
          <a:p>
            <a:pPr eaLnBrk="1" hangingPunct="1"/>
            <a:r>
              <a:rPr lang="en-US" sz="4000">
                <a:latin typeface="Arial" pitchFamily="-106" charset="0"/>
                <a:ea typeface="Arial" pitchFamily="-106" charset="0"/>
                <a:cs typeface="Arial" pitchFamily="-106" charset="0"/>
                <a:hlinkClick r:id="rId3" action="ppaction://hlinksldjump"/>
              </a:rPr>
              <a:t>Spacing effect</a:t>
            </a:r>
            <a:endParaRPr lang="en-US" sz="4000">
              <a:latin typeface="Arial" pitchFamily="-106" charset="0"/>
              <a:ea typeface="Arial" pitchFamily="-106" charset="0"/>
              <a:cs typeface="Arial" pitchFamily="-106" charset="0"/>
            </a:endParaRPr>
          </a:p>
          <a:p>
            <a:pPr lvl="1" eaLnBrk="1" hangingPunct="1"/>
            <a:r>
              <a:rPr lang="en-US" sz="3600">
                <a:latin typeface="Arial" pitchFamily="-106" charset="0"/>
                <a:ea typeface="Arial" pitchFamily="-106" charset="0"/>
                <a:cs typeface="Arial" pitchFamily="-106" charset="0"/>
              </a:rPr>
              <a:t>Massed practice</a:t>
            </a:r>
          </a:p>
          <a:p>
            <a:pPr lvl="1" eaLnBrk="1" hangingPunct="1"/>
            <a:r>
              <a:rPr lang="en-US" sz="3600">
                <a:latin typeface="Arial" pitchFamily="-106" charset="0"/>
                <a:ea typeface="Arial" pitchFamily="-106" charset="0"/>
                <a:cs typeface="Arial" pitchFamily="-106" charset="0"/>
              </a:rPr>
              <a:t>Distributed practice</a:t>
            </a:r>
          </a:p>
          <a:p>
            <a:pPr eaLnBrk="1" hangingPunct="1"/>
            <a:r>
              <a:rPr lang="en-US" sz="4000">
                <a:latin typeface="Arial" pitchFamily="-106" charset="0"/>
                <a:ea typeface="Arial" pitchFamily="-106" charset="0"/>
                <a:cs typeface="Arial" pitchFamily="-106" charset="0"/>
              </a:rPr>
              <a:t>Testing effect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95519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Corrections</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Look over your test and the score printout.</a:t>
            </a:r>
          </a:p>
          <a:p>
            <a:r>
              <a:rPr lang="en-US" dirty="0" smtClean="0"/>
              <a:t>What questions do you have?</a:t>
            </a:r>
          </a:p>
          <a:p>
            <a:endParaRPr lang="en-US" dirty="0"/>
          </a:p>
          <a:p>
            <a:r>
              <a:rPr lang="en-US" dirty="0" smtClean="0"/>
              <a:t>Review directions for test corrections.</a:t>
            </a:r>
          </a:p>
          <a:p>
            <a:endParaRPr lang="en-US" dirty="0"/>
          </a:p>
          <a:p>
            <a:r>
              <a:rPr lang="en-US" dirty="0" smtClean="0"/>
              <a:t>Review Questions:</a:t>
            </a:r>
          </a:p>
          <a:p>
            <a:r>
              <a:rPr lang="en-US" dirty="0" smtClean="0"/>
              <a:t>29, 1, 24, 10, 26</a:t>
            </a:r>
          </a:p>
          <a:p>
            <a:endParaRPr lang="en-US" dirty="0"/>
          </a:p>
          <a:p>
            <a:r>
              <a:rPr lang="en-US" dirty="0" smtClean="0"/>
              <a:t>Any additional questions based on the test?</a:t>
            </a:r>
            <a:endParaRPr lang="en-US" dirty="0"/>
          </a:p>
          <a:p>
            <a:endParaRPr lang="en-US" dirty="0"/>
          </a:p>
        </p:txBody>
      </p:sp>
    </p:spTree>
    <p:extLst>
      <p:ext uri="{BB962C8B-B14F-4D97-AF65-F5344CB8AC3E}">
        <p14:creationId xmlns:p14="http://schemas.microsoft.com/office/powerpoint/2010/main" val="582779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ea typeface="ＭＳ Ｐゴシック" pitchFamily="-106" charset="-128"/>
              </a:rPr>
              <a:t>Encoding: Meaning </a:t>
            </a:r>
            <a:r>
              <a:rPr lang="en-US" dirty="0">
                <a:ea typeface="ＭＳ Ｐゴシック" pitchFamily="-106" charset="-128"/>
              </a:rPr>
              <a:t>&amp; Memory</a:t>
            </a:r>
          </a:p>
        </p:txBody>
      </p:sp>
      <p:sp>
        <p:nvSpPr>
          <p:cNvPr id="14339" name="Content Placeholder 2"/>
          <p:cNvSpPr>
            <a:spLocks noGrp="1"/>
          </p:cNvSpPr>
          <p:nvPr>
            <p:ph idx="1"/>
          </p:nvPr>
        </p:nvSpPr>
        <p:spPr/>
        <p:txBody>
          <a:bodyPr/>
          <a:lstStyle/>
          <a:p>
            <a:r>
              <a:rPr lang="en-US" dirty="0">
                <a:ea typeface="ＭＳ Ｐゴシック" pitchFamily="-106" charset="-128"/>
              </a:rPr>
              <a:t>Listen to the following story</a:t>
            </a:r>
            <a:r>
              <a:rPr lang="en-US" dirty="0" smtClean="0">
                <a:ea typeface="ＭＳ Ｐゴシック" pitchFamily="-106" charset="-128"/>
              </a:rPr>
              <a:t>:</a:t>
            </a:r>
          </a:p>
          <a:p>
            <a:endParaRPr lang="en-US" dirty="0">
              <a:ea typeface="ＭＳ Ｐゴシック" pitchFamily="-106" charset="-128"/>
            </a:endParaRPr>
          </a:p>
          <a:p>
            <a:r>
              <a:rPr lang="en-US" dirty="0"/>
              <a:t>CLOSE YOUR EYES!</a:t>
            </a:r>
          </a:p>
          <a:p>
            <a:pPr marL="0" indent="0">
              <a:buNone/>
            </a:pPr>
            <a:endParaRPr lang="en-US" dirty="0">
              <a:ea typeface="ＭＳ Ｐゴシック" pitchFamily="-106"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context for the story is flying a kite</a:t>
            </a:r>
            <a:endParaRPr lang="en-US" dirty="0"/>
          </a:p>
        </p:txBody>
      </p:sp>
    </p:spTree>
    <p:extLst>
      <p:ext uri="{BB962C8B-B14F-4D97-AF65-F5344CB8AC3E}">
        <p14:creationId xmlns:p14="http://schemas.microsoft.com/office/powerpoint/2010/main" val="4013478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ea typeface="ＭＳ Ｐゴシック" pitchFamily="-106" charset="-128"/>
              </a:rPr>
              <a:t>Encoding &amp; Memory</a:t>
            </a:r>
          </a:p>
        </p:txBody>
      </p:sp>
      <p:sp>
        <p:nvSpPr>
          <p:cNvPr id="18435" name="Content Placeholder 2"/>
          <p:cNvSpPr>
            <a:spLocks noGrp="1"/>
          </p:cNvSpPr>
          <p:nvPr>
            <p:ph idx="1"/>
          </p:nvPr>
        </p:nvSpPr>
        <p:spPr/>
        <p:txBody>
          <a:bodyPr/>
          <a:lstStyle/>
          <a:p>
            <a:r>
              <a:rPr lang="en-US">
                <a:ea typeface="ＭＳ Ｐゴシック" pitchFamily="-106" charset="-128"/>
              </a:rPr>
              <a:t>Read the directions on your wkst.  THEN rate each sentence as I read it aloud.  DO NOT show your paper to anyone else.</a:t>
            </a:r>
          </a:p>
          <a:p>
            <a:endParaRPr lang="en-US">
              <a:ea typeface="ＭＳ Ｐゴシック" pitchFamily="-106" charset="-128"/>
            </a:endParaRPr>
          </a:p>
          <a:p>
            <a:endParaRPr lang="en-US">
              <a:ea typeface="ＭＳ Ｐゴシック" pitchFamily="-106"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01243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Encoding: Getting Information In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What We Encode</a:t>
            </a:r>
          </a:p>
        </p:txBody>
      </p:sp>
      <p:sp>
        <p:nvSpPr>
          <p:cNvPr id="19459"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rPr>
              <a:t>Levels of Processing</a:t>
            </a:r>
          </a:p>
          <a:p>
            <a:pPr lvl="1" eaLnBrk="1" hangingPunct="1"/>
            <a:r>
              <a:rPr lang="en-US" sz="3600">
                <a:latin typeface="Arial" pitchFamily="-106" charset="0"/>
                <a:ea typeface="Arial" pitchFamily="-106" charset="0"/>
                <a:cs typeface="Arial" pitchFamily="-106" charset="0"/>
                <a:hlinkClick r:id="rId3" action="ppaction://hlinksldjump"/>
              </a:rPr>
              <a:t>Visual encoding</a:t>
            </a:r>
            <a:endParaRPr lang="en-US" sz="3600">
              <a:latin typeface="Arial" pitchFamily="-106" charset="0"/>
              <a:ea typeface="Arial" pitchFamily="-106" charset="0"/>
              <a:cs typeface="Arial" pitchFamily="-106" charset="0"/>
            </a:endParaRPr>
          </a:p>
          <a:p>
            <a:pPr lvl="1" eaLnBrk="1" hangingPunct="1"/>
            <a:r>
              <a:rPr lang="en-US" sz="3600">
                <a:latin typeface="Arial" pitchFamily="-106" charset="0"/>
                <a:ea typeface="Arial" pitchFamily="-106" charset="0"/>
                <a:cs typeface="Arial" pitchFamily="-106" charset="0"/>
                <a:hlinkClick r:id="rId4" action="ppaction://hlinksldjump"/>
              </a:rPr>
              <a:t>Acoustic encoding</a:t>
            </a:r>
            <a:endParaRPr lang="en-US" sz="3600">
              <a:latin typeface="Arial" pitchFamily="-106" charset="0"/>
              <a:ea typeface="Arial" pitchFamily="-106" charset="0"/>
              <a:cs typeface="Arial" pitchFamily="-106" charset="0"/>
            </a:endParaRPr>
          </a:p>
          <a:p>
            <a:pPr lvl="1" eaLnBrk="1" hangingPunct="1"/>
            <a:r>
              <a:rPr lang="en-US" sz="3600">
                <a:latin typeface="Arial" pitchFamily="-106" charset="0"/>
                <a:ea typeface="Arial" pitchFamily="-106" charset="0"/>
                <a:cs typeface="Arial" pitchFamily="-106" charset="0"/>
                <a:hlinkClick r:id="rId5" action="ppaction://hlinksldjump"/>
              </a:rPr>
              <a:t>Semantic encoding</a:t>
            </a:r>
            <a:endParaRPr lang="en-US" sz="3600">
              <a:latin typeface="Arial" pitchFamily="-106" charset="0"/>
              <a:ea typeface="Arial" pitchFamily="-106" charset="0"/>
              <a:cs typeface="Arial" pitchFamily="-106" charset="0"/>
            </a:endParaRPr>
          </a:p>
          <a:p>
            <a:pPr eaLnBrk="1" hangingPunct="1"/>
            <a:r>
              <a:rPr lang="en-US" sz="4000">
                <a:latin typeface="Arial" pitchFamily="-106" charset="0"/>
                <a:ea typeface="Arial" pitchFamily="-106" charset="0"/>
                <a:cs typeface="Arial" pitchFamily="-106" charset="0"/>
              </a:rPr>
              <a:t>Self-reference effect</a:t>
            </a:r>
            <a:endParaRPr lang="en-US">
              <a:latin typeface="Arial" pitchFamily="-106" charset="0"/>
              <a:ea typeface="Arial" pitchFamily="-106" charset="0"/>
              <a:cs typeface="Arial" pitchFamily="-106" charset="0"/>
            </a:endParaRPr>
          </a:p>
        </p:txBody>
      </p:sp>
      <p:pic>
        <p:nvPicPr>
          <p:cNvPr id="19460" name="Picture 4"/>
          <p:cNvPicPr>
            <a:picLocks noChangeAspect="1" noChangeArrowheads="1"/>
          </p:cNvPicPr>
          <p:nvPr/>
        </p:nvPicPr>
        <p:blipFill>
          <a:blip r:embed="rId6"/>
          <a:srcRect/>
          <a:stretch>
            <a:fillRect/>
          </a:stretch>
        </p:blipFill>
        <p:spPr bwMode="auto">
          <a:xfrm>
            <a:off x="6553200" y="1752600"/>
            <a:ext cx="1781175" cy="808038"/>
          </a:xfrm>
          <a:prstGeom prst="rect">
            <a:avLst/>
          </a:prstGeom>
          <a:noFill/>
          <a:ln w="9525">
            <a:noFill/>
            <a:miter lim="800000"/>
            <a:headEnd/>
            <a:tailEnd/>
          </a:ln>
        </p:spPr>
      </p:pic>
      <p:pic>
        <p:nvPicPr>
          <p:cNvPr id="19461" name="Picture 5"/>
          <p:cNvPicPr>
            <a:picLocks noChangeAspect="1" noChangeArrowheads="1"/>
          </p:cNvPicPr>
          <p:nvPr/>
        </p:nvPicPr>
        <p:blipFill>
          <a:blip r:embed="rId7"/>
          <a:srcRect/>
          <a:stretch>
            <a:fillRect/>
          </a:stretch>
        </p:blipFill>
        <p:spPr bwMode="auto">
          <a:xfrm>
            <a:off x="7239000" y="3048000"/>
            <a:ext cx="590550" cy="1143000"/>
          </a:xfrm>
          <a:prstGeom prst="rect">
            <a:avLst/>
          </a:prstGeom>
          <a:noFill/>
          <a:ln w="9525">
            <a:noFill/>
            <a:miter lim="800000"/>
            <a:headEnd/>
            <a:tailEnd/>
          </a:ln>
        </p:spPr>
      </p:pic>
      <p:pic>
        <p:nvPicPr>
          <p:cNvPr id="19462" name="Picture 6"/>
          <p:cNvPicPr>
            <a:picLocks noChangeAspect="1" noChangeArrowheads="1"/>
          </p:cNvPicPr>
          <p:nvPr/>
        </p:nvPicPr>
        <p:blipFill>
          <a:blip r:embed="rId8"/>
          <a:srcRect/>
          <a:stretch>
            <a:fillRect/>
          </a:stretch>
        </p:blipFill>
        <p:spPr bwMode="auto">
          <a:xfrm>
            <a:off x="6862763" y="4876800"/>
            <a:ext cx="1366837"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Encoding: Getting Information In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What We Encode</a:t>
            </a:r>
          </a:p>
        </p:txBody>
      </p:sp>
      <p:sp>
        <p:nvSpPr>
          <p:cNvPr id="20483" name="Content Placeholder 2"/>
          <p:cNvSpPr>
            <a:spLocks noGrp="1"/>
          </p:cNvSpPr>
          <p:nvPr>
            <p:ph idx="1"/>
          </p:nvPr>
        </p:nvSpPr>
        <p:spPr>
          <a:xfrm>
            <a:off x="457200" y="1600200"/>
            <a:ext cx="8686800" cy="4525963"/>
          </a:xfrm>
        </p:spPr>
        <p:txBody>
          <a:bodyPr/>
          <a:lstStyle/>
          <a:p>
            <a:pPr eaLnBrk="1" hangingPunct="1"/>
            <a:r>
              <a:rPr lang="en-US" sz="4000">
                <a:latin typeface="Arial" pitchFamily="-106" charset="0"/>
                <a:ea typeface="Arial" pitchFamily="-106" charset="0"/>
                <a:cs typeface="Arial" pitchFamily="-106" charset="0"/>
              </a:rPr>
              <a:t>Organizing Information for Encoding</a:t>
            </a:r>
          </a:p>
          <a:p>
            <a:pPr lvl="1" eaLnBrk="1" hangingPunct="1"/>
            <a:r>
              <a:rPr lang="en-US" sz="3600">
                <a:latin typeface="Arial" pitchFamily="-106" charset="0"/>
                <a:ea typeface="Arial" pitchFamily="-106" charset="0"/>
                <a:cs typeface="Arial" pitchFamily="-106" charset="0"/>
                <a:hlinkClick r:id="rId2" action="ppaction://hlinksldjump"/>
              </a:rPr>
              <a:t>Chunking</a:t>
            </a:r>
            <a:endParaRPr lang="en-US" sz="3600">
              <a:latin typeface="Arial" pitchFamily="-106" charset="0"/>
              <a:ea typeface="Arial" pitchFamily="-106" charset="0"/>
              <a:cs typeface="Arial" pitchFamily="-106" charset="0"/>
            </a:endParaRPr>
          </a:p>
          <a:p>
            <a:pPr lvl="2" eaLnBrk="1" hangingPunct="1"/>
            <a:r>
              <a:rPr lang="en-US" sz="3200">
                <a:latin typeface="Arial" pitchFamily="-106" charset="0"/>
                <a:ea typeface="Arial" pitchFamily="-106" charset="0"/>
                <a:cs typeface="Arial" pitchFamily="-106" charset="0"/>
              </a:rPr>
              <a:t>acronym</a:t>
            </a:r>
            <a:endParaRPr lang="en-US">
              <a:latin typeface="Arial" pitchFamily="-106" charset="0"/>
              <a:ea typeface="Arial" pitchFamily="-106" charset="0"/>
              <a:cs typeface="Arial" pitchFamily="-106" charset="0"/>
            </a:endParaRPr>
          </a:p>
        </p:txBody>
      </p:sp>
      <p:pic>
        <p:nvPicPr>
          <p:cNvPr id="20484" name="Picture 6"/>
          <p:cNvPicPr>
            <a:picLocks noChangeAspect="1" noChangeArrowheads="1"/>
          </p:cNvPicPr>
          <p:nvPr/>
        </p:nvPicPr>
        <p:blipFill>
          <a:blip r:embed="rId3"/>
          <a:srcRect/>
          <a:stretch>
            <a:fillRect/>
          </a:stretch>
        </p:blipFill>
        <p:spPr bwMode="auto">
          <a:xfrm>
            <a:off x="3409950" y="2543175"/>
            <a:ext cx="5581650" cy="416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Encoding: Getting Information In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What We Encode</a:t>
            </a:r>
          </a:p>
        </p:txBody>
      </p:sp>
      <p:sp>
        <p:nvSpPr>
          <p:cNvPr id="21507" name="Content Placeholder 2"/>
          <p:cNvSpPr>
            <a:spLocks noGrp="1"/>
          </p:cNvSpPr>
          <p:nvPr>
            <p:ph idx="1"/>
          </p:nvPr>
        </p:nvSpPr>
        <p:spPr>
          <a:xfrm>
            <a:off x="457200" y="1600200"/>
            <a:ext cx="8686800" cy="4525963"/>
          </a:xfrm>
        </p:spPr>
        <p:txBody>
          <a:bodyPr/>
          <a:lstStyle/>
          <a:p>
            <a:pPr eaLnBrk="1" hangingPunct="1"/>
            <a:r>
              <a:rPr lang="en-US" sz="4000">
                <a:latin typeface="Arial" pitchFamily="-106" charset="0"/>
                <a:ea typeface="Arial" pitchFamily="-106" charset="0"/>
                <a:cs typeface="Arial" pitchFamily="-106" charset="0"/>
              </a:rPr>
              <a:t>Organizing Information for Encoding</a:t>
            </a:r>
          </a:p>
          <a:p>
            <a:pPr lvl="1" eaLnBrk="1" hangingPunct="1"/>
            <a:r>
              <a:rPr lang="en-US" sz="3600">
                <a:latin typeface="Arial" pitchFamily="-106" charset="0"/>
                <a:ea typeface="Arial" pitchFamily="-106" charset="0"/>
                <a:cs typeface="Arial" pitchFamily="-106" charset="0"/>
              </a:rPr>
              <a:t>Hierarchies</a:t>
            </a:r>
          </a:p>
        </p:txBody>
      </p:sp>
      <p:pic>
        <p:nvPicPr>
          <p:cNvPr id="21508" name="Picture 3" descr="MyAP1e_fig_7a_10.jpg"/>
          <p:cNvPicPr>
            <a:picLocks noChangeAspect="1"/>
          </p:cNvPicPr>
          <p:nvPr/>
        </p:nvPicPr>
        <p:blipFill>
          <a:blip r:embed="rId2"/>
          <a:srcRect/>
          <a:stretch>
            <a:fillRect/>
          </a:stretch>
        </p:blipFill>
        <p:spPr bwMode="auto">
          <a:xfrm>
            <a:off x="209550" y="3124200"/>
            <a:ext cx="878205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txBox="1">
            <a:spLocks/>
          </p:cNvSpPr>
          <p:nvPr/>
        </p:nvSpPr>
        <p:spPr bwMode="auto">
          <a:xfrm>
            <a:off x="0" y="274638"/>
            <a:ext cx="9144000" cy="1143000"/>
          </a:xfrm>
          <a:prstGeom prst="rect">
            <a:avLst/>
          </a:prstGeom>
          <a:noFill/>
          <a:ln w="9525">
            <a:noFill/>
            <a:miter lim="800000"/>
            <a:headEnd/>
            <a:tailEnd/>
          </a:ln>
        </p:spPr>
        <p:txBody>
          <a:bodyPr>
            <a:prstTxWarp prst="textNoShape">
              <a:avLst/>
            </a:prstTxWarp>
          </a:bodyPr>
          <a:lstStyle/>
          <a:p>
            <a:pPr algn="ctr"/>
            <a:r>
              <a:rPr lang="en-US" sz="4400" dirty="0">
                <a:ea typeface="Arial" pitchFamily="-106" charset="0"/>
                <a:cs typeface="Arial" pitchFamily="-106" charset="0"/>
              </a:rPr>
              <a:t>Modified Three-stage Processing Model of Memory</a:t>
            </a:r>
            <a:br>
              <a:rPr lang="en-US" sz="4400" dirty="0">
                <a:ea typeface="Arial" pitchFamily="-106" charset="0"/>
                <a:cs typeface="Arial" pitchFamily="-106" charset="0"/>
              </a:rPr>
            </a:br>
            <a:endParaRPr lang="en-US" sz="4000" i="1" dirty="0">
              <a:ea typeface="Arial" pitchFamily="-106" charset="0"/>
              <a:cs typeface="Arial" pitchFamily="-106" charset="0"/>
            </a:endParaRPr>
          </a:p>
        </p:txBody>
      </p:sp>
      <p:pic>
        <p:nvPicPr>
          <p:cNvPr id="1026" name="Picture 2" descr="http://image.wikifoundry.com/image/2/_1YXizBfsuP1sIXoAXkVxA13527/GW500H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876" y="1981200"/>
            <a:ext cx="8780247"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807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Storage: Retaining Information</a:t>
            </a:r>
            <a:br>
              <a:rPr lang="en-US">
                <a:latin typeface="Arial" pitchFamily="-106" charset="0"/>
                <a:ea typeface="Arial" pitchFamily="-106" charset="0"/>
                <a:cs typeface="Arial" pitchFamily="-106" charset="0"/>
              </a:rPr>
            </a:br>
            <a:endParaRPr lang="en-US" sz="4000" b="1" i="1">
              <a:latin typeface="Arial" pitchFamily="-106" charset="0"/>
              <a:ea typeface="Arial" pitchFamily="-106" charset="0"/>
              <a:cs typeface="Arial" pitchFamily="-106" charset="0"/>
            </a:endParaRPr>
          </a:p>
        </p:txBody>
      </p:sp>
      <p:sp>
        <p:nvSpPr>
          <p:cNvPr id="23555" name="Content Placeholder 2"/>
          <p:cNvSpPr>
            <a:spLocks noGrp="1"/>
          </p:cNvSpPr>
          <p:nvPr>
            <p:ph idx="1"/>
          </p:nvPr>
        </p:nvSpPr>
        <p:spPr>
          <a:xfrm>
            <a:off x="457200" y="1143000"/>
            <a:ext cx="8229600" cy="4983163"/>
          </a:xfrm>
        </p:spPr>
        <p:txBody>
          <a:bodyPr/>
          <a:lstStyle/>
          <a:p>
            <a:pPr eaLnBrk="1" hangingPunct="1"/>
            <a:r>
              <a:rPr lang="en-US" sz="4000" b="1" i="1">
                <a:latin typeface="Arial" pitchFamily="-106" charset="0"/>
                <a:ea typeface="Arial" pitchFamily="-106" charset="0"/>
                <a:cs typeface="Arial" pitchFamily="-106" charset="0"/>
              </a:rPr>
              <a:t>Sensory Memory</a:t>
            </a:r>
          </a:p>
          <a:p>
            <a:pPr lvl="1" eaLnBrk="1" hangingPunct="1"/>
            <a:r>
              <a:rPr lang="en-US">
                <a:latin typeface="Arial" pitchFamily="-106" charset="0"/>
                <a:ea typeface="Arial" pitchFamily="-106" charset="0"/>
                <a:cs typeface="Arial" pitchFamily="-106" charset="0"/>
              </a:rPr>
              <a:t>We store information in sensory memory for a fraction of a second.</a:t>
            </a:r>
            <a:r>
              <a:rPr lang="en-US" b="1" i="1">
                <a:latin typeface="Arial" pitchFamily="-106" charset="0"/>
                <a:ea typeface="Arial" pitchFamily="-106" charset="0"/>
                <a:cs typeface="Arial" pitchFamily="-106" charset="0"/>
              </a:rPr>
              <a:t> </a:t>
            </a:r>
          </a:p>
          <a:p>
            <a:pPr lvl="1" eaLnBrk="1" hangingPunct="1"/>
            <a:r>
              <a:rPr lang="en-US">
                <a:latin typeface="Arial" pitchFamily="-106" charset="0"/>
                <a:ea typeface="Arial" pitchFamily="-106" charset="0"/>
                <a:cs typeface="Arial" pitchFamily="-106" charset="0"/>
                <a:hlinkClick r:id="rId2" action="ppaction://hlinksldjump"/>
              </a:rPr>
              <a:t>Iconic memory</a:t>
            </a:r>
            <a:endParaRPr lang="en-US">
              <a:latin typeface="Arial" pitchFamily="-106" charset="0"/>
              <a:ea typeface="Arial" pitchFamily="-106" charset="0"/>
              <a:cs typeface="Arial" pitchFamily="-106" charset="0"/>
            </a:endParaRPr>
          </a:p>
          <a:p>
            <a:pPr lvl="2" eaLnBrk="1" hangingPunct="1"/>
            <a:r>
              <a:rPr lang="en-US" sz="2800">
                <a:latin typeface="Arial" pitchFamily="-106" charset="0"/>
                <a:ea typeface="Arial" pitchFamily="-106" charset="0"/>
                <a:cs typeface="Arial" pitchFamily="-106" charset="0"/>
              </a:rPr>
              <a:t>Flashlight afterimage, </a:t>
            </a:r>
            <a:r>
              <a:rPr lang="en-US" sz="2800">
                <a:solidFill>
                  <a:srgbClr val="FF0000"/>
                </a:solidFill>
                <a:latin typeface="Arial" pitchFamily="-106" charset="0"/>
                <a:ea typeface="Arial" pitchFamily="-106" charset="0"/>
                <a:cs typeface="Arial" pitchFamily="-106" charset="0"/>
              </a:rPr>
              <a:t>waving hand</a:t>
            </a:r>
          </a:p>
          <a:p>
            <a:pPr lvl="1" eaLnBrk="1" hangingPunct="1"/>
            <a:r>
              <a:rPr lang="en-US">
                <a:latin typeface="Arial" pitchFamily="-106" charset="0"/>
                <a:ea typeface="Arial" pitchFamily="-106" charset="0"/>
                <a:cs typeface="Arial" pitchFamily="-106" charset="0"/>
                <a:hlinkClick r:id="rId3" action="ppaction://hlinksldjump"/>
              </a:rPr>
              <a:t>Echoic memory</a:t>
            </a:r>
            <a:endParaRPr lang="en-US">
              <a:latin typeface="Arial" pitchFamily="-106" charset="0"/>
              <a:ea typeface="Arial" pitchFamily="-106" charset="0"/>
              <a:cs typeface="Arial" pitchFamily="-106" charset="0"/>
            </a:endParaRPr>
          </a:p>
          <a:p>
            <a:pPr lvl="2" eaLnBrk="1" hangingPunct="1"/>
            <a:r>
              <a:rPr lang="en-US" sz="2800">
                <a:latin typeface="Arial" pitchFamily="-106" charset="0"/>
                <a:ea typeface="Arial" pitchFamily="-106" charset="0"/>
                <a:cs typeface="Arial" pitchFamily="-106" charset="0"/>
              </a:rPr>
              <a:t>In class, what happens when you are distracted and are called on to give an answer?</a:t>
            </a:r>
          </a:p>
          <a:p>
            <a:pPr lvl="2" eaLnBrk="1" hangingPunct="1"/>
            <a:endParaRPr lang="en-US" sz="3200">
              <a:latin typeface="Arial" pitchFamily="-106" charset="0"/>
              <a:ea typeface="Arial" pitchFamily="-106" charset="0"/>
              <a:cs typeface="Arial" pitchFamily="-10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atin typeface="Arial" pitchFamily="-106" charset="0"/>
                <a:ea typeface="Arial" pitchFamily="-106" charset="0"/>
                <a:cs typeface="Arial" pitchFamily="-106" charset="0"/>
              </a:rPr>
              <a:t>Storage: Retaining Information</a:t>
            </a:r>
            <a:endParaRPr lang="en-US">
              <a:ea typeface="ＭＳ Ｐゴシック" pitchFamily="-106" charset="-128"/>
            </a:endParaRPr>
          </a:p>
        </p:txBody>
      </p:sp>
      <p:sp>
        <p:nvSpPr>
          <p:cNvPr id="24579" name="Content Placeholder 2"/>
          <p:cNvSpPr>
            <a:spLocks noGrp="1"/>
          </p:cNvSpPr>
          <p:nvPr>
            <p:ph idx="1"/>
          </p:nvPr>
        </p:nvSpPr>
        <p:spPr/>
        <p:txBody>
          <a:bodyPr/>
          <a:lstStyle/>
          <a:p>
            <a:pPr>
              <a:buFont typeface="Arial" pitchFamily="-106" charset="0"/>
              <a:buNone/>
            </a:pPr>
            <a:r>
              <a:rPr lang="en-US" dirty="0">
                <a:ea typeface="ＭＳ Ｐゴシック" pitchFamily="-106" charset="-128"/>
              </a:rPr>
              <a:t>Short-Term/Working Memory</a:t>
            </a:r>
          </a:p>
          <a:p>
            <a:pPr>
              <a:buFontTx/>
              <a:buChar char="-"/>
            </a:pPr>
            <a:r>
              <a:rPr lang="en-US" dirty="0">
                <a:ea typeface="ＭＳ Ｐゴシック" pitchFamily="-106" charset="-128"/>
              </a:rPr>
              <a:t>We store information in short-term memory for only a few seconds</a:t>
            </a:r>
            <a:r>
              <a:rPr lang="en-US" dirty="0" smtClean="0">
                <a:ea typeface="ＭＳ Ｐゴシック" pitchFamily="-106" charset="-128"/>
              </a:rPr>
              <a:t>.</a:t>
            </a:r>
            <a:endParaRPr lang="en-US" sz="2400" dirty="0">
              <a:ea typeface="ＭＳ Ｐゴシック" pitchFamily="-106" charset="-128"/>
            </a:endParaRPr>
          </a:p>
          <a:p>
            <a:r>
              <a:rPr lang="en-US" sz="2400" dirty="0">
                <a:ea typeface="ＭＳ Ｐゴシック" pitchFamily="-106" charset="-128"/>
              </a:rPr>
              <a:t>Listen as I read the following numbers.  I will start with “ready.”  When I say “recall,” write down as many numbers as you can in the correct sequence</a:t>
            </a:r>
            <a:r>
              <a:rPr lang="en-US" sz="2400" dirty="0" smtClean="0">
                <a:ea typeface="ＭＳ Ｐゴシック" pitchFamily="-106" charset="-128"/>
              </a:rPr>
              <a:t>.</a:t>
            </a:r>
          </a:p>
          <a:p>
            <a:r>
              <a:rPr lang="en-US" sz="2400" dirty="0" smtClean="0">
                <a:ea typeface="ＭＳ Ｐゴシック" pitchFamily="-106" charset="-128"/>
              </a:rPr>
              <a:t>2</a:t>
            </a:r>
            <a:r>
              <a:rPr lang="en-US" sz="2400" baseline="30000" dirty="0" smtClean="0">
                <a:ea typeface="ＭＳ Ｐゴシック" pitchFamily="-106" charset="-128"/>
              </a:rPr>
              <a:t>nd</a:t>
            </a:r>
            <a:r>
              <a:rPr lang="en-US" sz="2400" dirty="0" smtClean="0">
                <a:ea typeface="ＭＳ Ｐゴシック" pitchFamily="-106" charset="-128"/>
              </a:rPr>
              <a:t> trial with chunking</a:t>
            </a:r>
            <a:endParaRPr lang="en-US" sz="2400" dirty="0">
              <a:ea typeface="ＭＳ Ｐゴシック" pitchFamily="-106" charset="-128"/>
            </a:endParaRPr>
          </a:p>
          <a:p>
            <a:r>
              <a:rPr lang="en-US" sz="2400" dirty="0">
                <a:ea typeface="ＭＳ Ｐゴシック" pitchFamily="-106" charset="-128"/>
              </a:rPr>
              <a:t>Now, look at the images I present.  I will count to three, show the image, then say “write.”  When directed, write down the number of dots that were on the page</a:t>
            </a:r>
            <a:r>
              <a:rPr lang="en-US" sz="2400" dirty="0" smtClean="0">
                <a:ea typeface="ＭＳ Ｐゴシック" pitchFamily="-106" charset="-128"/>
              </a:rPr>
              <a:t>.</a:t>
            </a:r>
          </a:p>
          <a:p>
            <a:r>
              <a:rPr lang="en-US" sz="2400" dirty="0" smtClean="0">
                <a:ea typeface="ＭＳ Ｐゴシック" pitchFamily="-106" charset="-128"/>
              </a:rPr>
              <a:t>Impact of chunking???</a:t>
            </a:r>
            <a:endParaRPr lang="en-US" sz="2400" dirty="0">
              <a:ea typeface="ＭＳ Ｐゴシック" pitchFamily="-106" charset="-128"/>
            </a:endParaRPr>
          </a:p>
          <a:p>
            <a:endParaRPr lang="en-US" dirty="0">
              <a:ea typeface="ＭＳ Ｐゴシック" pitchFamily="-106"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Storage: Retaining Information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Working/Short-Term Memory</a:t>
            </a:r>
          </a:p>
        </p:txBody>
      </p:sp>
      <p:sp>
        <p:nvSpPr>
          <p:cNvPr id="25603" name="Content Placeholder 2"/>
          <p:cNvSpPr>
            <a:spLocks noGrp="1"/>
          </p:cNvSpPr>
          <p:nvPr>
            <p:ph idx="1"/>
          </p:nvPr>
        </p:nvSpPr>
        <p:spPr/>
        <p:txBody>
          <a:bodyPr/>
          <a:lstStyle/>
          <a:p>
            <a:pPr eaLnBrk="1" hangingPunct="1"/>
            <a:r>
              <a:rPr lang="en-US" sz="4000" dirty="0">
                <a:solidFill>
                  <a:srgbClr val="FF0000"/>
                </a:solidFill>
                <a:latin typeface="Arial" pitchFamily="-106" charset="0"/>
                <a:ea typeface="Arial" pitchFamily="-106" charset="0"/>
                <a:cs typeface="Arial" pitchFamily="-106" charset="0"/>
              </a:rPr>
              <a:t>Magic number Seven</a:t>
            </a:r>
          </a:p>
          <a:p>
            <a:pPr lvl="1" eaLnBrk="1" hangingPunct="1"/>
            <a:r>
              <a:rPr lang="en-US" sz="3600" dirty="0">
                <a:solidFill>
                  <a:srgbClr val="FF0000"/>
                </a:solidFill>
                <a:latin typeface="Arial" pitchFamily="-106" charset="0"/>
                <a:ea typeface="Arial" pitchFamily="-106" charset="0"/>
                <a:cs typeface="Arial" pitchFamily="-106" charset="0"/>
              </a:rPr>
              <a:t>Plus or minus </a:t>
            </a:r>
            <a:r>
              <a:rPr lang="en-US" sz="3600" dirty="0" smtClean="0">
                <a:solidFill>
                  <a:srgbClr val="FF0000"/>
                </a:solidFill>
                <a:latin typeface="Arial" pitchFamily="-106" charset="0"/>
                <a:ea typeface="Arial" pitchFamily="-106" charset="0"/>
                <a:cs typeface="Arial" pitchFamily="-106" charset="0"/>
              </a:rPr>
              <a:t>2</a:t>
            </a:r>
            <a:endParaRPr lang="en-US" sz="3600" dirty="0">
              <a:solidFill>
                <a:srgbClr val="FF0000"/>
              </a:solidFill>
              <a:latin typeface="Arial" pitchFamily="-106" charset="0"/>
              <a:ea typeface="Arial" pitchFamily="-106" charset="0"/>
              <a:cs typeface="Arial" pitchFamily="-10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Storage: Retaining Information</a:t>
            </a:r>
            <a:br>
              <a:rPr lang="en-US">
                <a:latin typeface="Arial" pitchFamily="-106" charset="0"/>
                <a:ea typeface="Arial" pitchFamily="-106" charset="0"/>
                <a:cs typeface="Arial" pitchFamily="-106" charset="0"/>
              </a:rPr>
            </a:br>
            <a:endParaRPr lang="en-US" sz="4000" i="1">
              <a:latin typeface="Arial" pitchFamily="-106" charset="0"/>
              <a:ea typeface="Arial" pitchFamily="-106" charset="0"/>
              <a:cs typeface="Arial" pitchFamily="-106" charset="0"/>
            </a:endParaRPr>
          </a:p>
        </p:txBody>
      </p:sp>
      <p:sp>
        <p:nvSpPr>
          <p:cNvPr id="26627" name="Content Placeholder 2"/>
          <p:cNvSpPr>
            <a:spLocks noGrp="1"/>
          </p:cNvSpPr>
          <p:nvPr>
            <p:ph idx="1"/>
          </p:nvPr>
        </p:nvSpPr>
        <p:spPr>
          <a:xfrm>
            <a:off x="0" y="1600200"/>
            <a:ext cx="9144000" cy="4525963"/>
          </a:xfrm>
        </p:spPr>
        <p:txBody>
          <a:bodyPr/>
          <a:lstStyle/>
          <a:p>
            <a:pPr eaLnBrk="1" hangingPunct="1">
              <a:buFont typeface="Arial" pitchFamily="-106" charset="0"/>
              <a:buNone/>
            </a:pPr>
            <a:r>
              <a:rPr lang="en-US" sz="4000" b="1" i="1" dirty="0">
                <a:latin typeface="Arial" pitchFamily="-106" charset="0"/>
                <a:ea typeface="Arial" pitchFamily="-106" charset="0"/>
                <a:cs typeface="Arial" pitchFamily="-106" charset="0"/>
              </a:rPr>
              <a:t>Long-Term Memory</a:t>
            </a:r>
          </a:p>
          <a:p>
            <a:pPr eaLnBrk="1" hangingPunct="1"/>
            <a:r>
              <a:rPr lang="en-US" sz="4000" dirty="0">
                <a:solidFill>
                  <a:srgbClr val="FF0000"/>
                </a:solidFill>
                <a:latin typeface="Arial" pitchFamily="-106" charset="0"/>
                <a:ea typeface="Arial" pitchFamily="-106" charset="0"/>
                <a:cs typeface="Arial" pitchFamily="-106" charset="0"/>
              </a:rPr>
              <a:t>Unlimited nature of long-term memory</a:t>
            </a:r>
          </a:p>
          <a:p>
            <a:pPr eaLnBrk="1" hangingPunct="1"/>
            <a:r>
              <a:rPr lang="en-US" sz="4000" dirty="0">
                <a:solidFill>
                  <a:srgbClr val="FF0000"/>
                </a:solidFill>
                <a:latin typeface="Arial" pitchFamily="-106" charset="0"/>
                <a:ea typeface="Arial" pitchFamily="-106" charset="0"/>
                <a:cs typeface="Arial" pitchFamily="-106" charset="0"/>
              </a:rPr>
              <a:t>We use the encoding strategies we learned last week to move information from sensory memory to short-term memory and from short-term memory to long-term memory.</a:t>
            </a:r>
            <a:endParaRPr lang="en-US" dirty="0">
              <a:solidFill>
                <a:srgbClr val="FF0000"/>
              </a:solidFill>
              <a:latin typeface="Arial" pitchFamily="-106" charset="0"/>
              <a:ea typeface="Arial" pitchFamily="-106" charset="0"/>
              <a:cs typeface="Arial" pitchFamily="-10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Storage: Retaining Information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Storing Memories in the Brain</a:t>
            </a:r>
          </a:p>
        </p:txBody>
      </p:sp>
      <p:sp>
        <p:nvSpPr>
          <p:cNvPr id="27651" name="Content Placeholder 2"/>
          <p:cNvSpPr>
            <a:spLocks noGrp="1"/>
          </p:cNvSpPr>
          <p:nvPr>
            <p:ph idx="1"/>
          </p:nvPr>
        </p:nvSpPr>
        <p:spPr/>
        <p:txBody>
          <a:bodyPr/>
          <a:lstStyle/>
          <a:p>
            <a:pPr eaLnBrk="1" hangingPunct="1">
              <a:buFont typeface="Arial" pitchFamily="-106" charset="0"/>
              <a:buNone/>
            </a:pPr>
            <a:r>
              <a:rPr lang="en-US" sz="4000">
                <a:latin typeface="Arial" pitchFamily="-106" charset="0"/>
                <a:ea typeface="Arial" pitchFamily="-106" charset="0"/>
                <a:cs typeface="Arial" pitchFamily="-106" charset="0"/>
              </a:rPr>
              <a:t>Stress Hormones and Memory</a:t>
            </a:r>
          </a:p>
          <a:p>
            <a:pPr lvl="1" eaLnBrk="1" hangingPunct="1"/>
            <a:r>
              <a:rPr lang="en-US" sz="3600">
                <a:latin typeface="Arial" pitchFamily="-106" charset="0"/>
                <a:ea typeface="Arial" pitchFamily="-106" charset="0"/>
                <a:cs typeface="Arial" pitchFamily="-106" charset="0"/>
              </a:rPr>
              <a:t>Emotions and memories</a:t>
            </a:r>
          </a:p>
          <a:p>
            <a:pPr lvl="1" eaLnBrk="1" hangingPunct="1"/>
            <a:r>
              <a:rPr lang="en-US" sz="3600">
                <a:latin typeface="Arial" pitchFamily="-106" charset="0"/>
                <a:ea typeface="Arial" pitchFamily="-106" charset="0"/>
                <a:cs typeface="Arial" pitchFamily="-106" charset="0"/>
                <a:hlinkClick r:id="rId2" action="ppaction://hlinksldjump"/>
              </a:rPr>
              <a:t>Flashbulb memory</a:t>
            </a:r>
            <a:endParaRPr lang="en-US" sz="3600">
              <a:latin typeface="Arial" pitchFamily="-106" charset="0"/>
              <a:ea typeface="Arial" pitchFamily="-106" charset="0"/>
              <a:cs typeface="Arial" pitchFamily="-106" charset="0"/>
            </a:endParaRPr>
          </a:p>
        </p:txBody>
      </p:sp>
      <p:pic>
        <p:nvPicPr>
          <p:cNvPr id="27652" name="Picture 3" descr="MyAP1e_7aUN06.jpg"/>
          <p:cNvPicPr>
            <a:picLocks noChangeAspect="1"/>
          </p:cNvPicPr>
          <p:nvPr/>
        </p:nvPicPr>
        <p:blipFill>
          <a:blip r:embed="rId3"/>
          <a:srcRect/>
          <a:stretch>
            <a:fillRect/>
          </a:stretch>
        </p:blipFill>
        <p:spPr bwMode="auto">
          <a:xfrm>
            <a:off x="4495800" y="3657600"/>
            <a:ext cx="4572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304800"/>
            <a:ext cx="9144000" cy="1143000"/>
          </a:xfrm>
        </p:spPr>
        <p:txBody>
          <a:bodyPr/>
          <a:lstStyle/>
          <a:p>
            <a:pPr eaLnBrk="1" hangingPunct="1"/>
            <a:r>
              <a:rPr lang="en-US">
                <a:latin typeface="Arial" pitchFamily="-106" charset="0"/>
                <a:ea typeface="Arial" pitchFamily="-106" charset="0"/>
                <a:cs typeface="Arial" pitchFamily="-106" charset="0"/>
              </a:rPr>
              <a:t>Storage: Retaining Information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Storing Memories in the Brain</a:t>
            </a:r>
          </a:p>
        </p:txBody>
      </p:sp>
      <p:sp>
        <p:nvSpPr>
          <p:cNvPr id="28675" name="Content Placeholder 2"/>
          <p:cNvSpPr>
            <a:spLocks noGrp="1"/>
          </p:cNvSpPr>
          <p:nvPr>
            <p:ph idx="1"/>
          </p:nvPr>
        </p:nvSpPr>
        <p:spPr>
          <a:xfrm>
            <a:off x="76200" y="1600200"/>
            <a:ext cx="8229600" cy="4525963"/>
          </a:xfrm>
        </p:spPr>
        <p:txBody>
          <a:bodyPr/>
          <a:lstStyle/>
          <a:p>
            <a:pPr eaLnBrk="1" hangingPunct="1"/>
            <a:r>
              <a:rPr lang="en-US" sz="4000" dirty="0">
                <a:latin typeface="Arial" pitchFamily="-106" charset="0"/>
                <a:ea typeface="Arial" pitchFamily="-106" charset="0"/>
                <a:cs typeface="Arial" pitchFamily="-106" charset="0"/>
              </a:rPr>
              <a:t>Synaptic Changes</a:t>
            </a:r>
          </a:p>
          <a:p>
            <a:pPr lvl="1" eaLnBrk="1" hangingPunct="1"/>
            <a:r>
              <a:rPr lang="en-US" sz="3600" dirty="0">
                <a:latin typeface="Arial" pitchFamily="-106" charset="0"/>
                <a:ea typeface="Arial" pitchFamily="-106" charset="0"/>
                <a:cs typeface="Arial" pitchFamily="-106" charset="0"/>
              </a:rPr>
              <a:t>Memory trace</a:t>
            </a:r>
          </a:p>
          <a:p>
            <a:pPr lvl="1" eaLnBrk="1" hangingPunct="1"/>
            <a:r>
              <a:rPr lang="en-US" sz="3600" dirty="0">
                <a:latin typeface="Arial" pitchFamily="-106" charset="0"/>
                <a:ea typeface="Arial" pitchFamily="-106" charset="0"/>
                <a:cs typeface="Arial" pitchFamily="-106" charset="0"/>
                <a:hlinkClick r:id="rId2" action="ppaction://hlinksldjump"/>
              </a:rPr>
              <a:t>Long-term potentiation </a:t>
            </a:r>
            <a:r>
              <a:rPr lang="en-US" sz="3600" dirty="0">
                <a:latin typeface="Arial" pitchFamily="-106" charset="0"/>
                <a:ea typeface="Arial" pitchFamily="-106" charset="0"/>
                <a:cs typeface="Arial" pitchFamily="-106" charset="0"/>
              </a:rPr>
              <a:t>                 (LTP)</a:t>
            </a:r>
          </a:p>
          <a:p>
            <a:pPr lvl="1" eaLnBrk="1" hangingPunct="1"/>
            <a:r>
              <a:rPr lang="en-US" sz="3600" dirty="0">
                <a:latin typeface="Arial" pitchFamily="-106" charset="0"/>
                <a:ea typeface="Arial" pitchFamily="-106" charset="0"/>
                <a:cs typeface="Arial" pitchFamily="-106" charset="0"/>
              </a:rPr>
              <a:t>Memory boosting drugs</a:t>
            </a:r>
          </a:p>
          <a:p>
            <a:pPr lvl="2" eaLnBrk="1" hangingPunct="1"/>
            <a:r>
              <a:rPr lang="en-US" sz="3200" dirty="0" smtClean="0">
                <a:latin typeface="Arial" pitchFamily="-106" charset="0"/>
                <a:ea typeface="Arial" pitchFamily="-106" charset="0"/>
                <a:cs typeface="Arial" pitchFamily="-106" charset="0"/>
              </a:rPr>
              <a:t>Glutamate </a:t>
            </a:r>
            <a:r>
              <a:rPr lang="en-US" dirty="0" smtClean="0">
                <a:latin typeface="Arial" pitchFamily="-106" charset="0"/>
                <a:ea typeface="Arial" pitchFamily="-106" charset="0"/>
                <a:cs typeface="Arial" pitchFamily="-106" charset="0"/>
              </a:rPr>
              <a:t>(neurotransmitter)</a:t>
            </a:r>
            <a:endParaRPr lang="en-US" dirty="0">
              <a:latin typeface="Arial" pitchFamily="-106" charset="0"/>
              <a:ea typeface="Arial" pitchFamily="-106" charset="0"/>
              <a:cs typeface="Arial" pitchFamily="-106" charset="0"/>
            </a:endParaRPr>
          </a:p>
        </p:txBody>
      </p:sp>
      <p:pic>
        <p:nvPicPr>
          <p:cNvPr id="28676" name="Picture 3" descr="MyAP1e_fig_7a_13a.jpg"/>
          <p:cNvPicPr>
            <a:picLocks noChangeAspect="1"/>
          </p:cNvPicPr>
          <p:nvPr/>
        </p:nvPicPr>
        <p:blipFill>
          <a:blip r:embed="rId3"/>
          <a:srcRect/>
          <a:stretch>
            <a:fillRect/>
          </a:stretch>
        </p:blipFill>
        <p:spPr bwMode="auto">
          <a:xfrm>
            <a:off x="5740400" y="1600200"/>
            <a:ext cx="3251200" cy="2438400"/>
          </a:xfrm>
          <a:prstGeom prst="rect">
            <a:avLst/>
          </a:prstGeom>
          <a:noFill/>
          <a:ln w="9525">
            <a:noFill/>
            <a:miter lim="800000"/>
            <a:headEnd/>
            <a:tailEnd/>
          </a:ln>
        </p:spPr>
      </p:pic>
      <p:pic>
        <p:nvPicPr>
          <p:cNvPr id="28677" name="Picture 4" descr="MyAP1e_fig_7a_13b.jpg"/>
          <p:cNvPicPr>
            <a:picLocks noChangeAspect="1"/>
          </p:cNvPicPr>
          <p:nvPr/>
        </p:nvPicPr>
        <p:blipFill>
          <a:blip r:embed="rId4"/>
          <a:srcRect/>
          <a:stretch>
            <a:fillRect/>
          </a:stretch>
        </p:blipFill>
        <p:spPr bwMode="auto">
          <a:xfrm>
            <a:off x="5740400" y="4267200"/>
            <a:ext cx="32512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lstStyle/>
          <a:p>
            <a:r>
              <a:rPr lang="en-US" sz="5400" b="1" dirty="0" smtClean="0"/>
              <a:t>Unit 2 Exam: Research &amp; Social</a:t>
            </a:r>
            <a:endParaRPr lang="en-US" sz="5400" b="1" dirty="0"/>
          </a:p>
        </p:txBody>
      </p:sp>
      <p:sp>
        <p:nvSpPr>
          <p:cNvPr id="3" name="Content Placeholder 2"/>
          <p:cNvSpPr>
            <a:spLocks noGrp="1"/>
          </p:cNvSpPr>
          <p:nvPr>
            <p:ph idx="1"/>
          </p:nvPr>
        </p:nvSpPr>
        <p:spPr>
          <a:xfrm>
            <a:off x="304800" y="1371600"/>
            <a:ext cx="8458200" cy="5105400"/>
          </a:xfrm>
        </p:spPr>
        <p:txBody>
          <a:bodyPr numCol="2"/>
          <a:lstStyle/>
          <a:p>
            <a:pPr marL="0" indent="0">
              <a:buNone/>
            </a:pPr>
            <a:r>
              <a:rPr lang="en-US" sz="2400" u="sng" dirty="0" smtClean="0"/>
              <a:t>1</a:t>
            </a:r>
            <a:r>
              <a:rPr lang="en-US" sz="2400" u="sng" baseline="30000" dirty="0" smtClean="0"/>
              <a:t>st</a:t>
            </a:r>
            <a:r>
              <a:rPr lang="en-US" sz="2400" u="sng" dirty="0" smtClean="0"/>
              <a:t> Period</a:t>
            </a:r>
          </a:p>
          <a:p>
            <a:pPr marL="0" indent="0">
              <a:buNone/>
            </a:pPr>
            <a:r>
              <a:rPr lang="en-US" sz="2400" dirty="0" smtClean="0"/>
              <a:t>Range: 26-97</a:t>
            </a:r>
          </a:p>
          <a:p>
            <a:pPr marL="0" indent="0">
              <a:buNone/>
            </a:pPr>
            <a:r>
              <a:rPr lang="en-US" sz="2400" dirty="0" smtClean="0"/>
              <a:t>Mean: 82</a:t>
            </a:r>
          </a:p>
          <a:p>
            <a:pPr marL="0" indent="0">
              <a:buNone/>
            </a:pPr>
            <a:r>
              <a:rPr lang="en-US" sz="2400" dirty="0" smtClean="0"/>
              <a:t>Median: 86</a:t>
            </a:r>
          </a:p>
          <a:p>
            <a:pPr marL="0" indent="0">
              <a:buNone/>
            </a:pPr>
            <a:r>
              <a:rPr lang="en-US" sz="2400" dirty="0" smtClean="0"/>
              <a:t>Mode: (</a:t>
            </a:r>
            <a:r>
              <a:rPr lang="en-US" sz="2400" dirty="0" err="1" smtClean="0"/>
              <a:t>mult</a:t>
            </a:r>
            <a:r>
              <a:rPr lang="en-US" sz="2400" dirty="0" smtClean="0"/>
              <a:t>)</a:t>
            </a:r>
          </a:p>
          <a:p>
            <a:pPr marL="0" indent="0">
              <a:buNone/>
            </a:pPr>
            <a:endParaRPr lang="en-US" sz="2400" dirty="0" smtClean="0"/>
          </a:p>
          <a:p>
            <a:pPr marL="0" indent="0">
              <a:buNone/>
            </a:pPr>
            <a:r>
              <a:rPr lang="en-US" sz="2400" b="1" dirty="0" smtClean="0"/>
              <a:t>Last Year</a:t>
            </a:r>
            <a:endParaRPr lang="en-US" sz="2400" b="1" dirty="0"/>
          </a:p>
          <a:p>
            <a:pPr marL="0" indent="0">
              <a:buNone/>
            </a:pPr>
            <a:r>
              <a:rPr lang="en-US" sz="2000" u="sng" dirty="0"/>
              <a:t>5</a:t>
            </a:r>
            <a:r>
              <a:rPr lang="en-US" sz="2000" u="sng" baseline="30000" dirty="0"/>
              <a:t>th</a:t>
            </a:r>
            <a:r>
              <a:rPr lang="en-US" sz="2000" u="sng" dirty="0"/>
              <a:t> Period</a:t>
            </a:r>
          </a:p>
          <a:p>
            <a:pPr marL="0" indent="0">
              <a:buNone/>
            </a:pPr>
            <a:r>
              <a:rPr lang="en-US" sz="2000" dirty="0"/>
              <a:t>Range: 29-95</a:t>
            </a:r>
          </a:p>
          <a:p>
            <a:pPr marL="0" indent="0">
              <a:buNone/>
            </a:pPr>
            <a:r>
              <a:rPr lang="en-US" sz="2000" dirty="0"/>
              <a:t>Mean: 70</a:t>
            </a:r>
          </a:p>
          <a:p>
            <a:pPr marL="0" indent="0">
              <a:buNone/>
            </a:pPr>
            <a:r>
              <a:rPr lang="en-US" sz="2000" dirty="0"/>
              <a:t>Median: 70</a:t>
            </a:r>
          </a:p>
          <a:p>
            <a:pPr marL="0" indent="0">
              <a:buNone/>
            </a:pPr>
            <a:r>
              <a:rPr lang="en-US" sz="2000" dirty="0"/>
              <a:t>Mode: </a:t>
            </a:r>
            <a:r>
              <a:rPr lang="en-US" sz="2000" dirty="0" smtClean="0"/>
              <a:t>78</a:t>
            </a:r>
          </a:p>
          <a:p>
            <a:pPr marL="0" indent="0">
              <a:buNone/>
            </a:pPr>
            <a:endParaRPr lang="en-US" sz="2400" dirty="0"/>
          </a:p>
          <a:p>
            <a:pPr marL="0" indent="0">
              <a:buNone/>
            </a:pPr>
            <a:r>
              <a:rPr lang="en-US" sz="2400" u="sng" dirty="0" smtClean="0"/>
              <a:t>2</a:t>
            </a:r>
            <a:r>
              <a:rPr lang="en-US" sz="2400" u="sng" baseline="30000" dirty="0" smtClean="0"/>
              <a:t>nd</a:t>
            </a:r>
            <a:r>
              <a:rPr lang="en-US" sz="2400" u="sng" dirty="0" smtClean="0"/>
              <a:t> Period</a:t>
            </a:r>
          </a:p>
          <a:p>
            <a:pPr marL="0" indent="0">
              <a:buNone/>
            </a:pPr>
            <a:r>
              <a:rPr lang="en-US" sz="2400" dirty="0" smtClean="0"/>
              <a:t>Range: 13-100</a:t>
            </a:r>
          </a:p>
          <a:p>
            <a:pPr marL="0" indent="0">
              <a:buNone/>
            </a:pPr>
            <a:r>
              <a:rPr lang="en-US" sz="2400" dirty="0" smtClean="0"/>
              <a:t>Mean: 71</a:t>
            </a:r>
          </a:p>
          <a:p>
            <a:pPr marL="0" indent="0">
              <a:buNone/>
            </a:pPr>
            <a:r>
              <a:rPr lang="en-US" sz="2400" dirty="0" smtClean="0"/>
              <a:t>Median: 72</a:t>
            </a:r>
          </a:p>
          <a:p>
            <a:pPr marL="0" indent="0">
              <a:buNone/>
            </a:pPr>
            <a:r>
              <a:rPr lang="en-US" sz="2400" dirty="0" smtClean="0"/>
              <a:t>Mode: 68</a:t>
            </a:r>
          </a:p>
          <a:p>
            <a:pPr marL="0" indent="0">
              <a:buNone/>
            </a:pPr>
            <a:endParaRPr lang="en-US" sz="2400" dirty="0" smtClean="0"/>
          </a:p>
          <a:p>
            <a:pPr marL="0" indent="0">
              <a:buNone/>
            </a:pPr>
            <a:endParaRPr lang="en-US" sz="2000" u="sng" dirty="0" smtClean="0"/>
          </a:p>
          <a:p>
            <a:pPr marL="0" indent="0">
              <a:buNone/>
            </a:pPr>
            <a:r>
              <a:rPr lang="en-US" sz="2000" u="sng" dirty="0" smtClean="0"/>
              <a:t>6</a:t>
            </a:r>
            <a:r>
              <a:rPr lang="en-US" sz="2000" u="sng" baseline="30000" dirty="0" smtClean="0"/>
              <a:t>th</a:t>
            </a:r>
            <a:r>
              <a:rPr lang="en-US" sz="2000" u="sng" dirty="0" smtClean="0"/>
              <a:t> </a:t>
            </a:r>
            <a:r>
              <a:rPr lang="en-US" sz="2000" u="sng" dirty="0"/>
              <a:t>Period</a:t>
            </a:r>
          </a:p>
          <a:p>
            <a:pPr marL="0" indent="0">
              <a:buNone/>
            </a:pPr>
            <a:r>
              <a:rPr lang="en-US" sz="2000" dirty="0"/>
              <a:t>Range: 51-100</a:t>
            </a:r>
          </a:p>
          <a:p>
            <a:pPr marL="0" indent="0">
              <a:buNone/>
            </a:pPr>
            <a:r>
              <a:rPr lang="en-US" sz="2000" dirty="0"/>
              <a:t>Mean: 76</a:t>
            </a:r>
          </a:p>
          <a:p>
            <a:pPr marL="0" indent="0">
              <a:buNone/>
            </a:pPr>
            <a:r>
              <a:rPr lang="en-US" sz="2000" dirty="0"/>
              <a:t>Median: 73</a:t>
            </a:r>
          </a:p>
          <a:p>
            <a:pPr marL="0" indent="0">
              <a:buNone/>
            </a:pPr>
            <a:r>
              <a:rPr lang="en-US" sz="2000" dirty="0"/>
              <a:t>Mode: 89</a:t>
            </a:r>
          </a:p>
          <a:p>
            <a:pPr marL="0" indent="0">
              <a:buNone/>
            </a:pPr>
            <a:endParaRPr lang="en-US" sz="2400" dirty="0"/>
          </a:p>
        </p:txBody>
      </p:sp>
    </p:spTree>
    <p:extLst>
      <p:ext uri="{BB962C8B-B14F-4D97-AF65-F5344CB8AC3E}">
        <p14:creationId xmlns:p14="http://schemas.microsoft.com/office/powerpoint/2010/main" val="770183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MyAP1e_fig_7a_14.jpg"/>
          <p:cNvPicPr>
            <a:picLocks noChangeAspect="1"/>
          </p:cNvPicPr>
          <p:nvPr/>
        </p:nvPicPr>
        <p:blipFill>
          <a:blip r:embed="rId2"/>
          <a:srcRect/>
          <a:stretch>
            <a:fillRect/>
          </a:stretch>
        </p:blipFill>
        <p:spPr bwMode="auto">
          <a:xfrm>
            <a:off x="0" y="1981200"/>
            <a:ext cx="9158288" cy="4038600"/>
          </a:xfrm>
          <a:prstGeom prst="rect">
            <a:avLst/>
          </a:prstGeom>
          <a:noFill/>
          <a:ln w="9525">
            <a:noFill/>
            <a:miter lim="800000"/>
            <a:headEnd/>
            <a:tailEnd/>
          </a:ln>
        </p:spPr>
      </p:pic>
      <p:sp>
        <p:nvSpPr>
          <p:cNvPr id="4" name="Title 1"/>
          <p:cNvSpPr txBox="1">
            <a:spLocks/>
          </p:cNvSpPr>
          <p:nvPr/>
        </p:nvSpPr>
        <p:spPr>
          <a:xfrm>
            <a:off x="0" y="274638"/>
            <a:ext cx="9144000" cy="1143000"/>
          </a:xfrm>
          <a:prstGeom prst="rect">
            <a:avLst/>
          </a:prstGeom>
        </p:spPr>
        <p:txBody>
          <a:bodyPr/>
          <a:lstStyle/>
          <a:p>
            <a:pPr algn="ctr">
              <a:defRPr/>
            </a:pPr>
            <a:r>
              <a:rPr lang="en-US" sz="4400" dirty="0">
                <a:solidFill>
                  <a:srgbClr val="FF0000"/>
                </a:solidFill>
                <a:latin typeface="Arial" charset="0"/>
                <a:ea typeface="+mj-ea"/>
                <a:cs typeface="Arial" charset="0"/>
              </a:rPr>
              <a:t>Storage: Retaining Information</a:t>
            </a:r>
            <a:br>
              <a:rPr lang="en-US" sz="4400" dirty="0">
                <a:solidFill>
                  <a:srgbClr val="FF0000"/>
                </a:solidFill>
                <a:latin typeface="Arial" charset="0"/>
                <a:ea typeface="+mj-ea"/>
                <a:cs typeface="Arial" charset="0"/>
              </a:rPr>
            </a:br>
            <a:r>
              <a:rPr lang="en-US" sz="4000" i="1" dirty="0">
                <a:solidFill>
                  <a:srgbClr val="FF0000"/>
                </a:solidFill>
                <a:latin typeface="Arial" charset="0"/>
                <a:ea typeface="+mj-ea"/>
                <a:cs typeface="Arial" charset="0"/>
              </a:rPr>
              <a:t>Storing Memories in the Brain</a:t>
            </a:r>
          </a:p>
        </p:txBody>
      </p:sp>
    </p:spTree>
    <p:extLst>
      <p:ext uri="{BB962C8B-B14F-4D97-AF65-F5344CB8AC3E}">
        <p14:creationId xmlns:p14="http://schemas.microsoft.com/office/powerpoint/2010/main" val="137205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304800"/>
            <a:ext cx="8229600" cy="4525963"/>
          </a:xfrm>
        </p:spPr>
        <p:txBody>
          <a:bodyPr/>
          <a:lstStyle/>
          <a:p>
            <a:r>
              <a:rPr lang="en-US" sz="2800" dirty="0">
                <a:ea typeface="ＭＳ Ｐゴシック" pitchFamily="-106" charset="-128"/>
              </a:rPr>
              <a:t>REMEMBER – Time spend studying does not necessarily equal QUALITY TIME spent studying!</a:t>
            </a:r>
          </a:p>
          <a:p>
            <a:endParaRPr lang="en-US" sz="2800" dirty="0">
              <a:ea typeface="ＭＳ Ｐゴシック" pitchFamily="-106" charset="-128"/>
            </a:endParaRPr>
          </a:p>
          <a:p>
            <a:r>
              <a:rPr lang="en-US" sz="2800" dirty="0">
                <a:ea typeface="ＭＳ Ｐゴシック" pitchFamily="-106" charset="-128"/>
              </a:rPr>
              <a:t>USE what you are learning in this chapter to help you better study and prepare for your tests.</a:t>
            </a:r>
          </a:p>
          <a:p>
            <a:endParaRPr lang="en-US" sz="2800" dirty="0">
              <a:ea typeface="ＭＳ Ｐゴシック" pitchFamily="-106" charset="-128"/>
            </a:endParaRPr>
          </a:p>
          <a:p>
            <a:r>
              <a:rPr lang="en-US" sz="2800" dirty="0">
                <a:ea typeface="ＭＳ Ｐゴシック" pitchFamily="-106" charset="-128"/>
              </a:rPr>
              <a:t>At first this will require more effort but with time, these techniques will become more and more automatic</a:t>
            </a:r>
            <a:r>
              <a:rPr lang="en-US" sz="2800" dirty="0" smtClean="0">
                <a:ea typeface="ＭＳ Ｐゴシック" pitchFamily="-106" charset="-128"/>
              </a:rPr>
              <a:t>!</a:t>
            </a:r>
          </a:p>
          <a:p>
            <a:endParaRPr lang="en-US" sz="2800" dirty="0" smtClean="0">
              <a:ea typeface="ＭＳ Ｐゴシック" pitchFamily="-106" charset="-128"/>
            </a:endParaRPr>
          </a:p>
          <a:p>
            <a:r>
              <a:rPr lang="en-US" sz="2800" dirty="0" smtClean="0">
                <a:solidFill>
                  <a:srgbClr val="FF0000"/>
                </a:solidFill>
                <a:ea typeface="ＭＳ Ｐゴシック" pitchFamily="-106" charset="-128"/>
              </a:rPr>
              <a:t>WRITE: What are 1-3 things you will use from what we have discussed as you study for level-up quizzes?  BE SPECIFIC!</a:t>
            </a:r>
            <a:endParaRPr lang="en-US" sz="2800" dirty="0">
              <a:solidFill>
                <a:srgbClr val="FF0000"/>
              </a:solidFill>
              <a:ea typeface="ＭＳ Ｐゴシック" pitchFamily="-106"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8696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Retrieval: Getting Information Out</a:t>
            </a:r>
            <a:br>
              <a:rPr lang="en-US">
                <a:latin typeface="Arial" pitchFamily="-106" charset="0"/>
                <a:ea typeface="Arial" pitchFamily="-106" charset="0"/>
                <a:cs typeface="Arial" pitchFamily="-106" charset="0"/>
              </a:rPr>
            </a:br>
            <a:endParaRPr lang="en-US" sz="4000" i="1">
              <a:latin typeface="Arial" pitchFamily="-106" charset="0"/>
              <a:ea typeface="Arial" pitchFamily="-106" charset="0"/>
              <a:cs typeface="Arial" pitchFamily="-106" charset="0"/>
            </a:endParaRPr>
          </a:p>
        </p:txBody>
      </p:sp>
      <p:sp>
        <p:nvSpPr>
          <p:cNvPr id="31747" name="Content Placeholder 2"/>
          <p:cNvSpPr>
            <a:spLocks noGrp="1"/>
          </p:cNvSpPr>
          <p:nvPr>
            <p:ph idx="1"/>
          </p:nvPr>
        </p:nvSpPr>
        <p:spPr/>
        <p:txBody>
          <a:bodyPr/>
          <a:lstStyle/>
          <a:p>
            <a:pPr eaLnBrk="1" hangingPunct="1"/>
            <a:r>
              <a:rPr lang="en-US" sz="4000" u="sng" dirty="0">
                <a:solidFill>
                  <a:srgbClr val="FF0000"/>
                </a:solidFill>
                <a:uFill>
                  <a:solidFill>
                    <a:srgbClr val="FF0000"/>
                  </a:solidFill>
                </a:uFill>
                <a:latin typeface="Arial" pitchFamily="-106" charset="0"/>
                <a:ea typeface="Arial" pitchFamily="-106" charset="0"/>
                <a:cs typeface="Arial" pitchFamily="-106" charset="0"/>
                <a:hlinkClick r:id="rId2" action="ppaction://hlinksldjump"/>
              </a:rPr>
              <a:t>Recall</a:t>
            </a:r>
            <a:endParaRPr lang="en-US" sz="4000" u="sng" dirty="0">
              <a:solidFill>
                <a:srgbClr val="FF0000"/>
              </a:solidFill>
              <a:uFill>
                <a:solidFill>
                  <a:srgbClr val="FF0000"/>
                </a:solidFill>
              </a:uFill>
              <a:latin typeface="Arial" pitchFamily="-106" charset="0"/>
              <a:ea typeface="Arial" pitchFamily="-106" charset="0"/>
              <a:cs typeface="Arial" pitchFamily="-106" charset="0"/>
            </a:endParaRPr>
          </a:p>
          <a:p>
            <a:pPr eaLnBrk="1" hangingPunct="1"/>
            <a:r>
              <a:rPr lang="en-US" sz="4000" u="sng" dirty="0">
                <a:solidFill>
                  <a:srgbClr val="FF0000"/>
                </a:solidFill>
                <a:uFill>
                  <a:solidFill>
                    <a:srgbClr val="FF0000"/>
                  </a:solidFill>
                </a:uFill>
                <a:latin typeface="Arial" pitchFamily="-106" charset="0"/>
                <a:ea typeface="Arial" pitchFamily="-106" charset="0"/>
                <a:cs typeface="Arial" pitchFamily="-106" charset="0"/>
                <a:hlinkClick r:id="rId3" action="ppaction://hlinksldjump"/>
              </a:rPr>
              <a:t>Recognition</a:t>
            </a:r>
            <a:endParaRPr lang="en-US" sz="4000" u="sng" dirty="0">
              <a:solidFill>
                <a:srgbClr val="FF0000"/>
              </a:solidFill>
              <a:uFill>
                <a:solidFill>
                  <a:srgbClr val="FF0000"/>
                </a:solidFill>
              </a:uFill>
              <a:latin typeface="Arial" pitchFamily="-106" charset="0"/>
              <a:ea typeface="Arial" pitchFamily="-106" charset="0"/>
              <a:cs typeface="Arial" pitchFamily="-106" charset="0"/>
            </a:endParaRPr>
          </a:p>
          <a:p>
            <a:pPr eaLnBrk="1" hangingPunct="1"/>
            <a:r>
              <a:rPr lang="en-US" sz="4000" u="sng" dirty="0">
                <a:solidFill>
                  <a:srgbClr val="FF0000"/>
                </a:solidFill>
                <a:uFill>
                  <a:solidFill>
                    <a:srgbClr val="FF0000"/>
                  </a:solidFill>
                </a:uFill>
                <a:latin typeface="Arial" pitchFamily="-106" charset="0"/>
                <a:ea typeface="Arial" pitchFamily="-106" charset="0"/>
                <a:cs typeface="Arial" pitchFamily="-106" charset="0"/>
                <a:hlinkClick r:id="rId4" action="ppaction://hlinksldjump"/>
              </a:rPr>
              <a:t>Relearning</a:t>
            </a:r>
            <a:endParaRPr lang="en-US" u="sng" dirty="0">
              <a:solidFill>
                <a:srgbClr val="FF0000"/>
              </a:solidFill>
              <a:uFill>
                <a:solidFill>
                  <a:srgbClr val="FF0000"/>
                </a:solidFill>
              </a:uFill>
              <a:latin typeface="Arial" pitchFamily="-106" charset="0"/>
              <a:ea typeface="Arial" pitchFamily="-106" charset="0"/>
              <a:cs typeface="Arial" pitchFamily="-106" charset="0"/>
            </a:endParaRPr>
          </a:p>
        </p:txBody>
      </p:sp>
      <p:pic>
        <p:nvPicPr>
          <p:cNvPr id="31748" name="Picture 3" descr="MyAP1e_7aUN02.jpg"/>
          <p:cNvPicPr>
            <a:picLocks noChangeAspect="1"/>
          </p:cNvPicPr>
          <p:nvPr/>
        </p:nvPicPr>
        <p:blipFill>
          <a:blip r:embed="rId5"/>
          <a:srcRect/>
          <a:stretch>
            <a:fillRect/>
          </a:stretch>
        </p:blipFill>
        <p:spPr bwMode="auto">
          <a:xfrm>
            <a:off x="4191000" y="989013"/>
            <a:ext cx="4824413" cy="5792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ea typeface="ＭＳ Ｐゴシック" pitchFamily="-106" charset="-128"/>
              </a:rPr>
              <a:t>Handout 7a</a:t>
            </a:r>
          </a:p>
        </p:txBody>
      </p:sp>
      <p:sp>
        <p:nvSpPr>
          <p:cNvPr id="32771" name="Content Placeholder 2"/>
          <p:cNvSpPr>
            <a:spLocks noGrp="1"/>
          </p:cNvSpPr>
          <p:nvPr>
            <p:ph idx="1"/>
          </p:nvPr>
        </p:nvSpPr>
        <p:spPr/>
        <p:txBody>
          <a:bodyPr/>
          <a:lstStyle/>
          <a:p>
            <a:r>
              <a:rPr lang="en-US">
                <a:ea typeface="ＭＳ Ｐゴシック" pitchFamily="-106" charset="-128"/>
              </a:rPr>
              <a:t>Take out a blank piece of paper.  Complete handout 7a, following the directions (2 min)</a:t>
            </a:r>
          </a:p>
          <a:p>
            <a:endParaRPr lang="en-US">
              <a:ea typeface="ＭＳ Ｐゴシック" pitchFamily="-106" charset="-128"/>
            </a:endParaRPr>
          </a:p>
          <a:p>
            <a:endParaRPr lang="en-US">
              <a:ea typeface="ＭＳ Ｐゴシック" pitchFamily="-106" charset="-128"/>
            </a:endParaRPr>
          </a:p>
          <a:p>
            <a:r>
              <a:rPr lang="en-US">
                <a:ea typeface="ＭＳ Ｐゴシック" pitchFamily="-106" charset="-128"/>
              </a:rPr>
              <a:t>When you are done, turn the paper and complete 7b</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Retrieval: Getting Information Out</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Retrieval Cues</a:t>
            </a:r>
          </a:p>
        </p:txBody>
      </p:sp>
      <p:sp>
        <p:nvSpPr>
          <p:cNvPr id="33795" name="Content Placeholder 2"/>
          <p:cNvSpPr>
            <a:spLocks noGrp="1"/>
          </p:cNvSpPr>
          <p:nvPr>
            <p:ph idx="1"/>
          </p:nvPr>
        </p:nvSpPr>
        <p:spPr>
          <a:xfrm>
            <a:off x="304800" y="1600200"/>
            <a:ext cx="8229600" cy="4525963"/>
          </a:xfrm>
        </p:spPr>
        <p:txBody>
          <a:bodyPr/>
          <a:lstStyle/>
          <a:p>
            <a:pPr eaLnBrk="1" hangingPunct="1"/>
            <a:r>
              <a:rPr lang="en-US" sz="4000" dirty="0">
                <a:latin typeface="Arial" pitchFamily="-106" charset="0"/>
                <a:ea typeface="Arial" pitchFamily="-106" charset="0"/>
                <a:cs typeface="Arial" pitchFamily="-106" charset="0"/>
              </a:rPr>
              <a:t>Retrieval                                 cues</a:t>
            </a:r>
          </a:p>
          <a:p>
            <a:pPr eaLnBrk="1" hangingPunct="1"/>
            <a:r>
              <a:rPr lang="en-US" sz="4000" dirty="0">
                <a:latin typeface="Arial" pitchFamily="-106" charset="0"/>
                <a:ea typeface="Arial" pitchFamily="-106" charset="0"/>
                <a:cs typeface="Arial" pitchFamily="-106" charset="0"/>
              </a:rPr>
              <a:t>Mnemonic                               devices</a:t>
            </a:r>
          </a:p>
          <a:p>
            <a:pPr eaLnBrk="1" hangingPunct="1"/>
            <a:r>
              <a:rPr lang="en-US" sz="4000" dirty="0">
                <a:latin typeface="Arial" pitchFamily="-106" charset="0"/>
                <a:ea typeface="Arial" pitchFamily="-106" charset="0"/>
                <a:cs typeface="Arial" pitchFamily="-106" charset="0"/>
                <a:hlinkClick r:id="rId2" action="ppaction://hlinksldjump"/>
              </a:rPr>
              <a:t>Priming</a:t>
            </a:r>
            <a:endParaRPr lang="en-US" sz="4000" dirty="0">
              <a:latin typeface="Arial" pitchFamily="-106" charset="0"/>
              <a:ea typeface="Arial" pitchFamily="-106" charset="0"/>
              <a:cs typeface="Arial" pitchFamily="-106" charset="0"/>
            </a:endParaRPr>
          </a:p>
        </p:txBody>
      </p:sp>
      <p:pic>
        <p:nvPicPr>
          <p:cNvPr id="33796" name="Picture 3" descr="MyAP1e_7aUN12.jpg"/>
          <p:cNvPicPr>
            <a:picLocks noChangeAspect="1"/>
          </p:cNvPicPr>
          <p:nvPr/>
        </p:nvPicPr>
        <p:blipFill>
          <a:blip r:embed="rId3"/>
          <a:srcRect/>
          <a:stretch>
            <a:fillRect/>
          </a:stretch>
        </p:blipFill>
        <p:spPr bwMode="auto">
          <a:xfrm>
            <a:off x="3200400" y="1487488"/>
            <a:ext cx="5791200" cy="521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txBox="1">
            <a:spLocks/>
          </p:cNvSpPr>
          <p:nvPr/>
        </p:nvSpPr>
        <p:spPr bwMode="auto">
          <a:xfrm>
            <a:off x="0" y="274638"/>
            <a:ext cx="9144000" cy="1143000"/>
          </a:xfrm>
          <a:prstGeom prst="rect">
            <a:avLst/>
          </a:prstGeom>
          <a:noFill/>
          <a:ln w="9525">
            <a:noFill/>
            <a:miter lim="800000"/>
            <a:headEnd/>
            <a:tailEnd/>
          </a:ln>
        </p:spPr>
        <p:txBody>
          <a:bodyPr>
            <a:prstTxWarp prst="textNoShape">
              <a:avLst/>
            </a:prstTxWarp>
          </a:bodyPr>
          <a:lstStyle/>
          <a:p>
            <a:pPr algn="ctr"/>
            <a:r>
              <a:rPr lang="en-US" sz="4400">
                <a:ea typeface="Arial" pitchFamily="-106" charset="0"/>
                <a:cs typeface="Arial" pitchFamily="-106" charset="0"/>
              </a:rPr>
              <a:t>Priming</a:t>
            </a:r>
            <a:br>
              <a:rPr lang="en-US" sz="4400">
                <a:ea typeface="Arial" pitchFamily="-106" charset="0"/>
                <a:cs typeface="Arial" pitchFamily="-106" charset="0"/>
              </a:rPr>
            </a:br>
            <a:endParaRPr lang="en-US" sz="4000" i="1">
              <a:ea typeface="Arial" pitchFamily="-106" charset="0"/>
              <a:cs typeface="Arial" pitchFamily="-106" charset="0"/>
            </a:endParaRPr>
          </a:p>
        </p:txBody>
      </p:sp>
      <p:pic>
        <p:nvPicPr>
          <p:cNvPr id="34819" name="Picture 2"/>
          <p:cNvPicPr>
            <a:picLocks noChangeAspect="1" noChangeArrowheads="1"/>
          </p:cNvPicPr>
          <p:nvPr/>
        </p:nvPicPr>
        <p:blipFill>
          <a:blip r:embed="rId2"/>
          <a:srcRect/>
          <a:stretch>
            <a:fillRect/>
          </a:stretch>
        </p:blipFill>
        <p:spPr bwMode="auto">
          <a:xfrm>
            <a:off x="1171575" y="1076325"/>
            <a:ext cx="6800850" cy="562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ea typeface="ＭＳ Ｐゴシック" pitchFamily="-106" charset="-128"/>
              </a:rPr>
              <a:t>Listen to the following list:</a:t>
            </a:r>
          </a:p>
        </p:txBody>
      </p:sp>
      <p:sp>
        <p:nvSpPr>
          <p:cNvPr id="35843" name="Content Placeholder 2"/>
          <p:cNvSpPr>
            <a:spLocks noGrp="1"/>
          </p:cNvSpPr>
          <p:nvPr>
            <p:ph idx="1"/>
          </p:nvPr>
        </p:nvSpPr>
        <p:spPr/>
        <p:txBody>
          <a:bodyPr/>
          <a:lstStyle/>
          <a:p>
            <a:endParaRPr lang="en-US">
              <a:ea typeface="ＭＳ Ｐゴシック" pitchFamily="-106"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106671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Snore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656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Introduction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 Atkinson-Shiffrin Three-Stage Model</a:t>
            </a:r>
          </a:p>
        </p:txBody>
      </p:sp>
      <p:sp>
        <p:nvSpPr>
          <p:cNvPr id="4099" name="Content Placeholder 2"/>
          <p:cNvSpPr>
            <a:spLocks noGrp="1"/>
          </p:cNvSpPr>
          <p:nvPr>
            <p:ph idx="1"/>
          </p:nvPr>
        </p:nvSpPr>
        <p:spPr/>
        <p:txBody>
          <a:bodyPr/>
          <a:lstStyle/>
          <a:p>
            <a:pPr eaLnBrk="1" hangingPunct="1"/>
            <a:r>
              <a:rPr lang="en-US" sz="4000" dirty="0">
                <a:latin typeface="Arial" pitchFamily="-106" charset="0"/>
                <a:ea typeface="Arial" pitchFamily="-106" charset="0"/>
                <a:cs typeface="Arial" pitchFamily="-106" charset="0"/>
                <a:hlinkClick r:id="rId3" action="ppaction://hlinksldjump"/>
              </a:rPr>
              <a:t>Encoding</a:t>
            </a:r>
            <a:endParaRPr lang="en-US" sz="4000" dirty="0">
              <a:latin typeface="Arial" pitchFamily="-106" charset="0"/>
              <a:ea typeface="Arial" pitchFamily="-106" charset="0"/>
              <a:cs typeface="Arial" pitchFamily="-106" charset="0"/>
            </a:endParaRPr>
          </a:p>
          <a:p>
            <a:pPr eaLnBrk="1" hangingPunct="1"/>
            <a:r>
              <a:rPr lang="en-US" sz="4000" dirty="0">
                <a:latin typeface="Arial" pitchFamily="-106" charset="0"/>
                <a:ea typeface="Arial" pitchFamily="-106" charset="0"/>
                <a:cs typeface="Arial" pitchFamily="-106" charset="0"/>
                <a:hlinkClick r:id="rId4" action="ppaction://hlinksldjump"/>
              </a:rPr>
              <a:t>Storage</a:t>
            </a:r>
            <a:endParaRPr lang="en-US" sz="4000" dirty="0">
              <a:latin typeface="Arial" pitchFamily="-106" charset="0"/>
              <a:ea typeface="Arial" pitchFamily="-106" charset="0"/>
              <a:cs typeface="Arial" pitchFamily="-106" charset="0"/>
            </a:endParaRPr>
          </a:p>
          <a:p>
            <a:pPr eaLnBrk="1" hangingPunct="1"/>
            <a:r>
              <a:rPr lang="en-US" sz="4000" dirty="0">
                <a:latin typeface="Arial" pitchFamily="-106" charset="0"/>
                <a:ea typeface="Arial" pitchFamily="-106" charset="0"/>
                <a:cs typeface="Arial" pitchFamily="-106" charset="0"/>
                <a:hlinkClick r:id="rId5" action="ppaction://hlinksldjump"/>
              </a:rPr>
              <a:t>Retrieval</a:t>
            </a:r>
            <a:endParaRPr lang="en-US" dirty="0">
              <a:latin typeface="Arial" pitchFamily="-106" charset="0"/>
              <a:ea typeface="Arial" pitchFamily="-106" charset="0"/>
              <a:cs typeface="Arial" pitchFamily="-10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631748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Tired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499643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551135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Comfort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700121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Awake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338339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517131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Wake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882451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126027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Slumber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336828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Night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91892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txBox="1">
            <a:spLocks/>
          </p:cNvSpPr>
          <p:nvPr/>
        </p:nvSpPr>
        <p:spPr bwMode="auto">
          <a:xfrm>
            <a:off x="0" y="274638"/>
            <a:ext cx="9144000" cy="1143000"/>
          </a:xfrm>
          <a:prstGeom prst="rect">
            <a:avLst/>
          </a:prstGeom>
          <a:noFill/>
          <a:ln w="9525">
            <a:noFill/>
            <a:miter lim="800000"/>
            <a:headEnd/>
            <a:tailEnd/>
          </a:ln>
        </p:spPr>
        <p:txBody>
          <a:bodyPr>
            <a:prstTxWarp prst="textNoShape">
              <a:avLst/>
            </a:prstTxWarp>
          </a:bodyPr>
          <a:lstStyle/>
          <a:p>
            <a:pPr algn="ctr"/>
            <a:r>
              <a:rPr lang="en-US" sz="4400" dirty="0">
                <a:ea typeface="Arial" pitchFamily="-106" charset="0"/>
                <a:cs typeface="Arial" pitchFamily="-106" charset="0"/>
              </a:rPr>
              <a:t>Modified Three-stage Processing Model of Memory</a:t>
            </a:r>
            <a:br>
              <a:rPr lang="en-US" sz="4400" dirty="0">
                <a:ea typeface="Arial" pitchFamily="-106" charset="0"/>
                <a:cs typeface="Arial" pitchFamily="-106" charset="0"/>
              </a:rPr>
            </a:br>
            <a:endParaRPr lang="en-US" sz="4000" i="1" dirty="0">
              <a:ea typeface="Arial" pitchFamily="-106" charset="0"/>
              <a:cs typeface="Arial" pitchFamily="-106" charset="0"/>
            </a:endParaRPr>
          </a:p>
        </p:txBody>
      </p:sp>
      <p:pic>
        <p:nvPicPr>
          <p:cNvPr id="1026" name="Picture 2" descr="http://image.wikifoundry.com/image/2/_1YXizBfsuP1sIXoAXkVxA13527/GW500H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876" y="1981200"/>
            <a:ext cx="8780247"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down as many words as you can remember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535422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Raise your hand if you remember the word </a:t>
            </a:r>
            <a:r>
              <a:rPr lang="en-US" dirty="0" err="1" smtClean="0"/>
              <a:t>ardvark</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266103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Raise your hand if you remember the word sleep.</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655669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274638"/>
            <a:ext cx="9144000" cy="1143000"/>
          </a:xfrm>
        </p:spPr>
        <p:txBody>
          <a:bodyPr/>
          <a:lstStyle/>
          <a:p>
            <a:pPr eaLnBrk="1" hangingPunct="1"/>
            <a:r>
              <a:rPr lang="en-US" dirty="0">
                <a:latin typeface="Arial" pitchFamily="-106" charset="0"/>
                <a:ea typeface="Arial" pitchFamily="-106" charset="0"/>
                <a:cs typeface="Arial" pitchFamily="-106" charset="0"/>
              </a:rPr>
              <a:t>Retrieval: Getting Information Out</a:t>
            </a:r>
            <a:br>
              <a:rPr lang="en-US" dirty="0">
                <a:latin typeface="Arial" pitchFamily="-106" charset="0"/>
                <a:ea typeface="Arial" pitchFamily="-106" charset="0"/>
                <a:cs typeface="Arial" pitchFamily="-106" charset="0"/>
              </a:rPr>
            </a:br>
            <a:r>
              <a:rPr lang="en-US" sz="4000" i="1" dirty="0">
                <a:latin typeface="Arial" pitchFamily="-106" charset="0"/>
                <a:ea typeface="Arial" pitchFamily="-106" charset="0"/>
                <a:cs typeface="Arial" pitchFamily="-106" charset="0"/>
              </a:rPr>
              <a:t>Context </a:t>
            </a:r>
            <a:r>
              <a:rPr lang="en-US" sz="4000" i="1" dirty="0" smtClean="0">
                <a:latin typeface="Arial" pitchFamily="-106" charset="0"/>
                <a:ea typeface="Arial" pitchFamily="-106" charset="0"/>
                <a:cs typeface="Arial" pitchFamily="-106" charset="0"/>
              </a:rPr>
              <a:t>Effects &amp; Priming</a:t>
            </a:r>
            <a:endParaRPr lang="en-US" sz="4000" i="1" dirty="0">
              <a:latin typeface="Arial" pitchFamily="-106" charset="0"/>
              <a:ea typeface="Arial" pitchFamily="-106" charset="0"/>
              <a:cs typeface="Arial" pitchFamily="-106" charset="0"/>
            </a:endParaRPr>
          </a:p>
        </p:txBody>
      </p:sp>
      <p:sp>
        <p:nvSpPr>
          <p:cNvPr id="36867"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rPr>
              <a:t>Context effects</a:t>
            </a:r>
          </a:p>
          <a:p>
            <a:pPr eaLnBrk="1" hangingPunct="1"/>
            <a:r>
              <a:rPr lang="en-US" sz="4000">
                <a:latin typeface="Arial" pitchFamily="-106" charset="0"/>
                <a:ea typeface="Arial" pitchFamily="-106" charset="0"/>
                <a:cs typeface="Arial" pitchFamily="-106" charset="0"/>
                <a:hlinkClick r:id="rId2" action="ppaction://hlinksldjump"/>
              </a:rPr>
              <a:t>Déjà vu</a:t>
            </a:r>
            <a:endParaRPr lang="en-US">
              <a:latin typeface="Arial" pitchFamily="-106" charset="0"/>
              <a:ea typeface="Arial" pitchFamily="-106" charset="0"/>
              <a:cs typeface="Arial" pitchFamily="-106" charset="0"/>
            </a:endParaRPr>
          </a:p>
        </p:txBody>
      </p:sp>
      <p:pic>
        <p:nvPicPr>
          <p:cNvPr id="36868" name="Picture 3" descr="MyAP1e_fig_7a_17b.jpg"/>
          <p:cNvPicPr>
            <a:picLocks noChangeAspect="1"/>
          </p:cNvPicPr>
          <p:nvPr/>
        </p:nvPicPr>
        <p:blipFill>
          <a:blip r:embed="rId3"/>
          <a:srcRect/>
          <a:stretch>
            <a:fillRect/>
          </a:stretch>
        </p:blipFill>
        <p:spPr bwMode="auto">
          <a:xfrm>
            <a:off x="2819400" y="2579688"/>
            <a:ext cx="6159500" cy="406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74638"/>
            <a:ext cx="9144000" cy="1143000"/>
          </a:xfrm>
          <a:prstGeom prst="rect">
            <a:avLst/>
          </a:prstGeom>
        </p:spPr>
        <p:txBody>
          <a:bodyPr/>
          <a:lstStyle/>
          <a:p>
            <a:pPr algn="ctr">
              <a:defRPr/>
            </a:pPr>
            <a:r>
              <a:rPr lang="en-US" sz="4400" dirty="0">
                <a:latin typeface="Arial" charset="0"/>
                <a:ea typeface="+mj-ea"/>
                <a:cs typeface="Arial" charset="0"/>
              </a:rPr>
              <a:t>Retrieval: Getting Information Out</a:t>
            </a:r>
            <a:br>
              <a:rPr lang="en-US" sz="4400" dirty="0">
                <a:latin typeface="Arial" charset="0"/>
                <a:ea typeface="+mj-ea"/>
                <a:cs typeface="Arial" charset="0"/>
              </a:rPr>
            </a:br>
            <a:r>
              <a:rPr lang="en-US" sz="4000" i="1" dirty="0">
                <a:latin typeface="Arial" charset="0"/>
                <a:ea typeface="+mj-ea"/>
                <a:cs typeface="Arial" charset="0"/>
              </a:rPr>
              <a:t>Context </a:t>
            </a:r>
            <a:r>
              <a:rPr lang="en-US" sz="4000" i="1" dirty="0" smtClean="0">
                <a:latin typeface="Arial" charset="0"/>
                <a:ea typeface="+mj-ea"/>
                <a:cs typeface="Arial" charset="0"/>
              </a:rPr>
              <a:t>Effects &amp; Retrieval Cues</a:t>
            </a:r>
            <a:endParaRPr lang="en-US" sz="4000" i="1" dirty="0">
              <a:latin typeface="Arial" charset="0"/>
              <a:ea typeface="+mj-ea"/>
              <a:cs typeface="Arial" charset="0"/>
            </a:endParaRPr>
          </a:p>
        </p:txBody>
      </p:sp>
      <p:pic>
        <p:nvPicPr>
          <p:cNvPr id="37891" name="Picture 3"/>
          <p:cNvPicPr>
            <a:picLocks noChangeAspect="1" noChangeArrowheads="1"/>
          </p:cNvPicPr>
          <p:nvPr/>
        </p:nvPicPr>
        <p:blipFill>
          <a:blip r:embed="rId2"/>
          <a:srcRect/>
          <a:stretch>
            <a:fillRect/>
          </a:stretch>
        </p:blipFill>
        <p:spPr bwMode="auto">
          <a:xfrm>
            <a:off x="2724150" y="1543050"/>
            <a:ext cx="6343650" cy="5238750"/>
          </a:xfrm>
          <a:prstGeom prst="rect">
            <a:avLst/>
          </a:prstGeom>
          <a:noFill/>
          <a:ln w="9525">
            <a:noFill/>
            <a:miter lim="800000"/>
            <a:headEnd/>
            <a:tailEnd/>
          </a:ln>
        </p:spPr>
      </p:pic>
      <p:pic>
        <p:nvPicPr>
          <p:cNvPr id="37892" name="Picture 2" descr="MyAP1e_fig_7a_17b.jpg"/>
          <p:cNvPicPr>
            <a:picLocks noChangeAspect="1"/>
          </p:cNvPicPr>
          <p:nvPr/>
        </p:nvPicPr>
        <p:blipFill>
          <a:blip r:embed="rId3"/>
          <a:srcRect/>
          <a:stretch>
            <a:fillRect/>
          </a:stretch>
        </p:blipFill>
        <p:spPr bwMode="auto">
          <a:xfrm>
            <a:off x="152400" y="2819400"/>
            <a:ext cx="41529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Retrieval: Getting Information Out</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Moods and Memories</a:t>
            </a:r>
          </a:p>
        </p:txBody>
      </p:sp>
      <p:sp>
        <p:nvSpPr>
          <p:cNvPr id="38915"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rPr>
              <a:t>State dependent memory</a:t>
            </a:r>
          </a:p>
          <a:p>
            <a:pPr eaLnBrk="1" hangingPunct="1"/>
            <a:r>
              <a:rPr lang="en-US" sz="4000">
                <a:latin typeface="Arial" pitchFamily="-106" charset="0"/>
                <a:ea typeface="Arial" pitchFamily="-106" charset="0"/>
                <a:cs typeface="Arial" pitchFamily="-106" charset="0"/>
                <a:hlinkClick r:id="rId2" action="ppaction://hlinksldjump"/>
              </a:rPr>
              <a:t>Mood                                 congruent                                memory</a:t>
            </a:r>
            <a:endParaRPr lang="en-US">
              <a:latin typeface="Arial" pitchFamily="-106" charset="0"/>
              <a:ea typeface="Arial" pitchFamily="-106" charset="0"/>
              <a:cs typeface="Arial" pitchFamily="-106" charset="0"/>
            </a:endParaRPr>
          </a:p>
        </p:txBody>
      </p:sp>
      <p:pic>
        <p:nvPicPr>
          <p:cNvPr id="38916" name="Picture 3" descr="MyAP1e_7aUN13.jpg"/>
          <p:cNvPicPr>
            <a:picLocks noChangeAspect="1"/>
          </p:cNvPicPr>
          <p:nvPr/>
        </p:nvPicPr>
        <p:blipFill>
          <a:blip r:embed="rId3"/>
          <a:srcRect/>
          <a:stretch>
            <a:fillRect/>
          </a:stretch>
        </p:blipFill>
        <p:spPr bwMode="auto">
          <a:xfrm>
            <a:off x="4191000" y="2330450"/>
            <a:ext cx="4724400" cy="437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4</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87048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a:xfrm>
            <a:off x="0" y="0"/>
            <a:ext cx="9144000" cy="1630363"/>
          </a:xfrm>
        </p:spPr>
        <p:txBody>
          <a:bodyPr/>
          <a:lstStyle/>
          <a:p>
            <a:pPr eaLnBrk="1" hangingPunct="1"/>
            <a:r>
              <a:rPr lang="en-US" sz="4800" b="1">
                <a:latin typeface="Arial" pitchFamily="-106" charset="0"/>
                <a:ea typeface="Arial" pitchFamily="-106" charset="0"/>
                <a:cs typeface="Arial" pitchFamily="-106" charset="0"/>
              </a:rPr>
              <a:t>Forgetting</a:t>
            </a:r>
          </a:p>
        </p:txBody>
      </p:sp>
      <p:pic>
        <p:nvPicPr>
          <p:cNvPr id="40963" name="Picture 3" descr="MyAP1e_CO7.jpg"/>
          <p:cNvPicPr>
            <a:picLocks noChangeAspect="1"/>
          </p:cNvPicPr>
          <p:nvPr/>
        </p:nvPicPr>
        <p:blipFill>
          <a:blip r:embed="rId2"/>
          <a:srcRect/>
          <a:stretch>
            <a:fillRect/>
          </a:stretch>
        </p:blipFill>
        <p:spPr bwMode="auto">
          <a:xfrm>
            <a:off x="3048000" y="1676400"/>
            <a:ext cx="3328988"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Encoding Failure</a:t>
            </a:r>
            <a:br>
              <a:rPr lang="en-US">
                <a:latin typeface="Arial" pitchFamily="-106" charset="0"/>
                <a:ea typeface="Arial" pitchFamily="-106" charset="0"/>
                <a:cs typeface="Arial" pitchFamily="-106" charset="0"/>
              </a:rPr>
            </a:br>
            <a:endParaRPr lang="en-US" sz="4000" i="1">
              <a:latin typeface="Arial" pitchFamily="-106" charset="0"/>
              <a:ea typeface="Arial" pitchFamily="-106" charset="0"/>
              <a:cs typeface="Arial" pitchFamily="-106" charset="0"/>
            </a:endParaRPr>
          </a:p>
        </p:txBody>
      </p:sp>
      <p:sp>
        <p:nvSpPr>
          <p:cNvPr id="44035" name="Content Placeholder 2"/>
          <p:cNvSpPr>
            <a:spLocks noGrp="1"/>
          </p:cNvSpPr>
          <p:nvPr>
            <p:ph idx="1"/>
          </p:nvPr>
        </p:nvSpPr>
        <p:spPr>
          <a:xfrm>
            <a:off x="228600" y="1371600"/>
            <a:ext cx="8686800" cy="4525963"/>
          </a:xfrm>
        </p:spPr>
        <p:txBody>
          <a:bodyPr/>
          <a:lstStyle/>
          <a:p>
            <a:pPr eaLnBrk="1" hangingPunct="1"/>
            <a:r>
              <a:rPr lang="en-US" sz="4000">
                <a:latin typeface="Arial" pitchFamily="-106" charset="0"/>
                <a:ea typeface="Arial" pitchFamily="-106" charset="0"/>
                <a:cs typeface="Arial" pitchFamily="-106" charset="0"/>
              </a:rPr>
              <a:t>Encoding failure – which is correct?</a:t>
            </a:r>
            <a:endParaRPr lang="en-US">
              <a:latin typeface="Arial" pitchFamily="-106" charset="0"/>
              <a:ea typeface="Arial" pitchFamily="-106" charset="0"/>
              <a:cs typeface="Arial" pitchFamily="-106" charset="0"/>
            </a:endParaRPr>
          </a:p>
        </p:txBody>
      </p:sp>
      <p:pic>
        <p:nvPicPr>
          <p:cNvPr id="44036" name="Picture 4"/>
          <p:cNvPicPr>
            <a:picLocks noChangeAspect="1" noChangeArrowheads="1"/>
          </p:cNvPicPr>
          <p:nvPr/>
        </p:nvPicPr>
        <p:blipFill>
          <a:blip r:embed="rId2"/>
          <a:srcRect/>
          <a:stretch>
            <a:fillRect/>
          </a:stretch>
        </p:blipFill>
        <p:spPr bwMode="auto">
          <a:xfrm>
            <a:off x="1709738" y="2266950"/>
            <a:ext cx="5724525" cy="459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Encoding Failure</a:t>
            </a:r>
            <a:br>
              <a:rPr lang="en-US">
                <a:latin typeface="Arial" pitchFamily="-106" charset="0"/>
                <a:ea typeface="Arial" pitchFamily="-106" charset="0"/>
                <a:cs typeface="Arial" pitchFamily="-106" charset="0"/>
              </a:rPr>
            </a:br>
            <a:endParaRPr lang="en-US" sz="4000" i="1">
              <a:latin typeface="Arial" pitchFamily="-106" charset="0"/>
              <a:ea typeface="Arial" pitchFamily="-106" charset="0"/>
              <a:cs typeface="Arial" pitchFamily="-106" charset="0"/>
            </a:endParaRPr>
          </a:p>
        </p:txBody>
      </p:sp>
      <p:sp>
        <p:nvSpPr>
          <p:cNvPr id="45059"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rPr>
              <a:t>Encoding failure</a:t>
            </a:r>
            <a:endParaRPr lang="en-US">
              <a:latin typeface="Arial" pitchFamily="-106" charset="0"/>
              <a:ea typeface="Arial" pitchFamily="-106" charset="0"/>
              <a:cs typeface="Arial" pitchFamily="-106" charset="0"/>
            </a:endParaRPr>
          </a:p>
        </p:txBody>
      </p:sp>
      <p:pic>
        <p:nvPicPr>
          <p:cNvPr id="45060" name="Picture 2"/>
          <p:cNvPicPr>
            <a:picLocks noChangeAspect="1" noChangeArrowheads="1"/>
          </p:cNvPicPr>
          <p:nvPr/>
        </p:nvPicPr>
        <p:blipFill>
          <a:blip r:embed="rId2"/>
          <a:srcRect/>
          <a:stretch>
            <a:fillRect/>
          </a:stretch>
        </p:blipFill>
        <p:spPr bwMode="auto">
          <a:xfrm>
            <a:off x="1709738" y="2266950"/>
            <a:ext cx="5724525" cy="459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Encoding: Getting Information In</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How We Encode</a:t>
            </a:r>
          </a:p>
        </p:txBody>
      </p:sp>
      <p:sp>
        <p:nvSpPr>
          <p:cNvPr id="6147" name="Content Placeholder 2"/>
          <p:cNvSpPr>
            <a:spLocks noGrp="1"/>
          </p:cNvSpPr>
          <p:nvPr>
            <p:ph idx="1"/>
          </p:nvPr>
        </p:nvSpPr>
        <p:spPr>
          <a:xfrm>
            <a:off x="0" y="1600200"/>
            <a:ext cx="8229600" cy="4525963"/>
          </a:xfrm>
        </p:spPr>
        <p:txBody>
          <a:bodyPr/>
          <a:lstStyle/>
          <a:p>
            <a:pPr eaLnBrk="1" hangingPunct="1"/>
            <a:r>
              <a:rPr lang="en-US" sz="4000">
                <a:latin typeface="Arial" pitchFamily="-106" charset="0"/>
                <a:ea typeface="Arial" pitchFamily="-106" charset="0"/>
                <a:cs typeface="Arial" pitchFamily="-106" charset="0"/>
              </a:rPr>
              <a:t>Automatic Processing</a:t>
            </a:r>
          </a:p>
          <a:p>
            <a:pPr lvl="1" eaLnBrk="1" hangingPunct="1"/>
            <a:r>
              <a:rPr lang="en-US" sz="3600">
                <a:latin typeface="Arial" pitchFamily="-106" charset="0"/>
                <a:ea typeface="Arial" pitchFamily="-106" charset="0"/>
                <a:cs typeface="Arial" pitchFamily="-106" charset="0"/>
                <a:hlinkClick r:id="rId3" action="ppaction://hlinksldjump"/>
              </a:rPr>
              <a:t>Parallel processing</a:t>
            </a:r>
            <a:endParaRPr lang="en-US" sz="3600">
              <a:latin typeface="Arial" pitchFamily="-106" charset="0"/>
              <a:ea typeface="Arial" pitchFamily="-106" charset="0"/>
              <a:cs typeface="Arial" pitchFamily="-106" charset="0"/>
            </a:endParaRPr>
          </a:p>
          <a:p>
            <a:pPr lvl="1" eaLnBrk="1" hangingPunct="1"/>
            <a:r>
              <a:rPr lang="en-US" sz="3600">
                <a:latin typeface="Arial" pitchFamily="-106" charset="0"/>
                <a:ea typeface="Arial" pitchFamily="-106" charset="0"/>
                <a:cs typeface="Arial" pitchFamily="-106" charset="0"/>
                <a:hlinkClick r:id="rId4" action="ppaction://hlinksldjump"/>
              </a:rPr>
              <a:t>Automatic processing</a:t>
            </a:r>
            <a:endParaRPr lang="en-US" sz="3600">
              <a:latin typeface="Arial" pitchFamily="-106" charset="0"/>
              <a:ea typeface="Arial" pitchFamily="-106" charset="0"/>
              <a:cs typeface="Arial" pitchFamily="-106" charset="0"/>
            </a:endParaRPr>
          </a:p>
          <a:p>
            <a:pPr lvl="2" eaLnBrk="1" hangingPunct="1"/>
            <a:r>
              <a:rPr lang="en-US" sz="3200">
                <a:latin typeface="Arial" pitchFamily="-106" charset="0"/>
                <a:ea typeface="Arial" pitchFamily="-106" charset="0"/>
                <a:cs typeface="Arial" pitchFamily="-106" charset="0"/>
              </a:rPr>
              <a:t>Space</a:t>
            </a:r>
          </a:p>
          <a:p>
            <a:pPr lvl="2" eaLnBrk="1" hangingPunct="1"/>
            <a:r>
              <a:rPr lang="en-US" sz="3200">
                <a:latin typeface="Arial" pitchFamily="-106" charset="0"/>
                <a:ea typeface="Arial" pitchFamily="-106" charset="0"/>
                <a:cs typeface="Arial" pitchFamily="-106" charset="0"/>
              </a:rPr>
              <a:t>Time</a:t>
            </a:r>
          </a:p>
          <a:p>
            <a:pPr lvl="2" eaLnBrk="1" hangingPunct="1"/>
            <a:r>
              <a:rPr lang="en-US" sz="3200">
                <a:latin typeface="Arial" pitchFamily="-106" charset="0"/>
                <a:ea typeface="Arial" pitchFamily="-106" charset="0"/>
                <a:cs typeface="Arial" pitchFamily="-106" charset="0"/>
              </a:rPr>
              <a:t>Frequency</a:t>
            </a:r>
          </a:p>
          <a:p>
            <a:pPr lvl="2" eaLnBrk="1" hangingPunct="1"/>
            <a:r>
              <a:rPr lang="en-US" sz="3200">
                <a:latin typeface="Arial" pitchFamily="-106" charset="0"/>
                <a:ea typeface="Arial" pitchFamily="-106" charset="0"/>
                <a:cs typeface="Arial" pitchFamily="-106" charset="0"/>
              </a:rPr>
              <a:t>Well-learned information</a:t>
            </a:r>
            <a:endParaRPr lang="en-US">
              <a:latin typeface="Arial" pitchFamily="-106" charset="0"/>
              <a:ea typeface="Arial" pitchFamily="-106" charset="0"/>
              <a:cs typeface="Arial" pitchFamily="-106" charset="0"/>
            </a:endParaRPr>
          </a:p>
        </p:txBody>
      </p:sp>
      <p:pic>
        <p:nvPicPr>
          <p:cNvPr id="6148" name="Picture 5"/>
          <p:cNvPicPr>
            <a:picLocks noChangeAspect="1" noChangeArrowheads="1"/>
          </p:cNvPicPr>
          <p:nvPr/>
        </p:nvPicPr>
        <p:blipFill>
          <a:blip r:embed="rId5"/>
          <a:srcRect/>
          <a:stretch>
            <a:fillRect/>
          </a:stretch>
        </p:blipFill>
        <p:spPr bwMode="auto">
          <a:xfrm>
            <a:off x="6172200" y="1447800"/>
            <a:ext cx="2790825" cy="531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Encoding Failure</a:t>
            </a:r>
            <a:br>
              <a:rPr lang="en-US">
                <a:latin typeface="Arial" pitchFamily="-106" charset="0"/>
                <a:ea typeface="Arial" pitchFamily="-106" charset="0"/>
                <a:cs typeface="Arial" pitchFamily="-106" charset="0"/>
              </a:rPr>
            </a:br>
            <a:endParaRPr lang="en-US" sz="4000" i="1">
              <a:latin typeface="Arial" pitchFamily="-106" charset="0"/>
              <a:ea typeface="Arial" pitchFamily="-106" charset="0"/>
              <a:cs typeface="Arial" pitchFamily="-106" charset="0"/>
            </a:endParaRPr>
          </a:p>
        </p:txBody>
      </p:sp>
      <p:pic>
        <p:nvPicPr>
          <p:cNvPr id="46083" name="Picture 3" descr="MyAP1e_fig_7a_18.jpg"/>
          <p:cNvPicPr>
            <a:picLocks noChangeAspect="1"/>
          </p:cNvPicPr>
          <p:nvPr/>
        </p:nvPicPr>
        <p:blipFill>
          <a:blip r:embed="rId2"/>
          <a:srcRect/>
          <a:stretch>
            <a:fillRect/>
          </a:stretch>
        </p:blipFill>
        <p:spPr bwMode="auto">
          <a:xfrm>
            <a:off x="0" y="1447800"/>
            <a:ext cx="9144000" cy="2009775"/>
          </a:xfrm>
          <a:prstGeom prst="rect">
            <a:avLst/>
          </a:prstGeom>
          <a:noFill/>
          <a:ln w="9525">
            <a:noFill/>
            <a:miter lim="800000"/>
            <a:headEnd/>
            <a:tailEnd/>
          </a:ln>
        </p:spPr>
      </p:pic>
      <p:sp>
        <p:nvSpPr>
          <p:cNvPr id="46084" name="TextBox 3"/>
          <p:cNvSpPr txBox="1">
            <a:spLocks noChangeArrowheads="1"/>
          </p:cNvSpPr>
          <p:nvPr/>
        </p:nvSpPr>
        <p:spPr bwMode="auto">
          <a:xfrm>
            <a:off x="1295400" y="4800600"/>
            <a:ext cx="6629400" cy="646113"/>
          </a:xfrm>
          <a:prstGeom prst="rect">
            <a:avLst/>
          </a:prstGeom>
          <a:noFill/>
          <a:ln w="9525">
            <a:noFill/>
            <a:miter lim="800000"/>
            <a:headEnd/>
            <a:tailEnd/>
          </a:ln>
        </p:spPr>
        <p:txBody>
          <a:bodyPr>
            <a:prstTxWarp prst="textNoShape">
              <a:avLst/>
            </a:prstTxWarp>
            <a:spAutoFit/>
          </a:bodyPr>
          <a:lstStyle/>
          <a:p>
            <a:r>
              <a:rPr lang="en-US" sz="3600"/>
              <a:t>Answer the following questions: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274638"/>
            <a:ext cx="9144000" cy="1143000"/>
          </a:xfrm>
        </p:spPr>
        <p:txBody>
          <a:bodyPr/>
          <a:lstStyle/>
          <a:p>
            <a:pPr eaLnBrk="1" hangingPunct="1"/>
            <a:r>
              <a:rPr lang="en-US" dirty="0">
                <a:solidFill>
                  <a:srgbClr val="FF0000"/>
                </a:solidFill>
                <a:latin typeface="Arial" pitchFamily="-106" charset="0"/>
                <a:ea typeface="Arial" pitchFamily="-106" charset="0"/>
                <a:cs typeface="Arial" pitchFamily="-106" charset="0"/>
              </a:rPr>
              <a:t>Storage Decay</a:t>
            </a:r>
            <a:br>
              <a:rPr lang="en-US" dirty="0">
                <a:solidFill>
                  <a:srgbClr val="FF0000"/>
                </a:solidFill>
                <a:latin typeface="Arial" pitchFamily="-106" charset="0"/>
                <a:ea typeface="Arial" pitchFamily="-106" charset="0"/>
                <a:cs typeface="Arial" pitchFamily="-106" charset="0"/>
              </a:rPr>
            </a:br>
            <a:endParaRPr lang="en-US" sz="4000" i="1" dirty="0">
              <a:solidFill>
                <a:srgbClr val="FF0000"/>
              </a:solidFill>
              <a:latin typeface="Arial" pitchFamily="-106" charset="0"/>
              <a:ea typeface="Arial" pitchFamily="-106" charset="0"/>
              <a:cs typeface="Arial" pitchFamily="-106" charset="0"/>
            </a:endParaRPr>
          </a:p>
        </p:txBody>
      </p:sp>
      <p:sp>
        <p:nvSpPr>
          <p:cNvPr id="47107" name="Content Placeholder 2"/>
          <p:cNvSpPr>
            <a:spLocks noGrp="1"/>
          </p:cNvSpPr>
          <p:nvPr>
            <p:ph idx="1"/>
          </p:nvPr>
        </p:nvSpPr>
        <p:spPr>
          <a:xfrm>
            <a:off x="152400" y="1447800"/>
            <a:ext cx="8229600" cy="4525963"/>
          </a:xfrm>
        </p:spPr>
        <p:txBody>
          <a:bodyPr/>
          <a:lstStyle/>
          <a:p>
            <a:pPr eaLnBrk="1" hangingPunct="1"/>
            <a:r>
              <a:rPr lang="en-US" sz="4000">
                <a:latin typeface="Arial" pitchFamily="-106" charset="0"/>
                <a:ea typeface="Arial" pitchFamily="-106" charset="0"/>
                <a:cs typeface="Arial" pitchFamily="-106" charset="0"/>
              </a:rPr>
              <a:t>Storage decay</a:t>
            </a:r>
          </a:p>
          <a:p>
            <a:pPr lvl="1" eaLnBrk="1" hangingPunct="1"/>
            <a:r>
              <a:rPr lang="en-US" sz="3600">
                <a:latin typeface="Arial" pitchFamily="-106" charset="0"/>
                <a:ea typeface="Arial" pitchFamily="-106" charset="0"/>
                <a:cs typeface="Arial" pitchFamily="-106" charset="0"/>
              </a:rPr>
              <a:t>Ebbinghaus curve</a:t>
            </a:r>
            <a:endParaRPr lang="en-US">
              <a:latin typeface="Arial" pitchFamily="-106" charset="0"/>
              <a:ea typeface="Arial" pitchFamily="-106" charset="0"/>
              <a:cs typeface="Arial" pitchFamily="-106" charset="0"/>
            </a:endParaRPr>
          </a:p>
        </p:txBody>
      </p:sp>
      <p:pic>
        <p:nvPicPr>
          <p:cNvPr id="47108" name="Picture 5"/>
          <p:cNvPicPr>
            <a:picLocks noChangeAspect="1" noChangeArrowheads="1"/>
          </p:cNvPicPr>
          <p:nvPr/>
        </p:nvPicPr>
        <p:blipFill>
          <a:blip r:embed="rId2"/>
          <a:srcRect/>
          <a:stretch>
            <a:fillRect/>
          </a:stretch>
        </p:blipFill>
        <p:spPr bwMode="auto">
          <a:xfrm>
            <a:off x="1138238" y="2895600"/>
            <a:ext cx="68675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Retrieval Failure</a:t>
            </a:r>
            <a:br>
              <a:rPr lang="en-US">
                <a:latin typeface="Arial" pitchFamily="-106" charset="0"/>
                <a:ea typeface="Arial" pitchFamily="-106" charset="0"/>
                <a:cs typeface="Arial" pitchFamily="-106" charset="0"/>
              </a:rPr>
            </a:br>
            <a:endParaRPr lang="en-US" sz="4000" i="1">
              <a:latin typeface="Arial" pitchFamily="-106" charset="0"/>
              <a:ea typeface="Arial" pitchFamily="-106" charset="0"/>
              <a:cs typeface="Arial" pitchFamily="-106" charset="0"/>
            </a:endParaRPr>
          </a:p>
        </p:txBody>
      </p:sp>
      <p:pic>
        <p:nvPicPr>
          <p:cNvPr id="49155" name="Picture 6" descr="MyAP1e_fig_7a_22.jpg"/>
          <p:cNvPicPr>
            <a:picLocks noChangeAspect="1"/>
          </p:cNvPicPr>
          <p:nvPr/>
        </p:nvPicPr>
        <p:blipFill>
          <a:blip r:embed="rId2"/>
          <a:srcRect/>
          <a:stretch>
            <a:fillRect/>
          </a:stretch>
        </p:blipFill>
        <p:spPr bwMode="auto">
          <a:xfrm>
            <a:off x="0" y="1676400"/>
            <a:ext cx="9144000" cy="353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Retrieval Failure</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Interference</a:t>
            </a:r>
          </a:p>
        </p:txBody>
      </p:sp>
      <p:sp>
        <p:nvSpPr>
          <p:cNvPr id="50179" name="Content Placeholder 2"/>
          <p:cNvSpPr>
            <a:spLocks noGrp="1"/>
          </p:cNvSpPr>
          <p:nvPr>
            <p:ph idx="1"/>
          </p:nvPr>
        </p:nvSpPr>
        <p:spPr>
          <a:xfrm>
            <a:off x="0" y="1524000"/>
            <a:ext cx="9144000" cy="4525963"/>
          </a:xfrm>
        </p:spPr>
        <p:txBody>
          <a:bodyPr/>
          <a:lstStyle/>
          <a:p>
            <a:pPr eaLnBrk="1" hangingPunct="1"/>
            <a:r>
              <a:rPr lang="en-US" sz="4000">
                <a:latin typeface="Arial" pitchFamily="-106" charset="0"/>
                <a:ea typeface="Arial" pitchFamily="-106" charset="0"/>
                <a:cs typeface="Arial" pitchFamily="-106" charset="0"/>
                <a:hlinkClick r:id="rId2" action="ppaction://hlinksldjump"/>
              </a:rPr>
              <a:t>Proactive interference </a:t>
            </a:r>
            <a:r>
              <a:rPr lang="en-US" sz="4000">
                <a:latin typeface="Arial" pitchFamily="-106" charset="0"/>
                <a:ea typeface="Arial" pitchFamily="-106" charset="0"/>
                <a:cs typeface="Arial" pitchFamily="-106" charset="0"/>
              </a:rPr>
              <a:t>(forward acting)</a:t>
            </a:r>
          </a:p>
          <a:p>
            <a:pPr eaLnBrk="1" hangingPunct="1"/>
            <a:r>
              <a:rPr lang="en-US" sz="4000">
                <a:latin typeface="Arial" pitchFamily="-106" charset="0"/>
                <a:ea typeface="Arial" pitchFamily="-106" charset="0"/>
                <a:cs typeface="Arial" pitchFamily="-106" charset="0"/>
                <a:hlinkClick r:id="rId3" action="ppaction://hlinksldjump"/>
              </a:rPr>
              <a:t>Retroactive interference </a:t>
            </a:r>
            <a:r>
              <a:rPr lang="en-US" sz="4000">
                <a:latin typeface="Arial" pitchFamily="-106" charset="0"/>
                <a:ea typeface="Arial" pitchFamily="-106" charset="0"/>
                <a:cs typeface="Arial" pitchFamily="-106" charset="0"/>
              </a:rPr>
              <a:t>(backward-acting)</a:t>
            </a:r>
          </a:p>
        </p:txBody>
      </p:sp>
      <p:pic>
        <p:nvPicPr>
          <p:cNvPr id="50180" name="Picture 4"/>
          <p:cNvPicPr>
            <a:picLocks noChangeAspect="1" noChangeArrowheads="1"/>
          </p:cNvPicPr>
          <p:nvPr/>
        </p:nvPicPr>
        <p:blipFill>
          <a:blip r:embed="rId4"/>
          <a:srcRect/>
          <a:stretch>
            <a:fillRect/>
          </a:stretch>
        </p:blipFill>
        <p:spPr bwMode="auto">
          <a:xfrm>
            <a:off x="2362200" y="3024188"/>
            <a:ext cx="5715000" cy="369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9144000" cy="1143000"/>
          </a:xfrm>
          <a:prstGeom prst="rect">
            <a:avLst/>
          </a:prstGeom>
        </p:spPr>
        <p:txBody>
          <a:bodyPr/>
          <a:lstStyle/>
          <a:p>
            <a:pPr algn="ctr">
              <a:defRPr/>
            </a:pPr>
            <a:r>
              <a:rPr lang="en-US" sz="4400" dirty="0">
                <a:latin typeface="Arial" charset="0"/>
                <a:ea typeface="+mj-ea"/>
                <a:cs typeface="Arial" charset="0"/>
              </a:rPr>
              <a:t>Retrieval Failure</a:t>
            </a:r>
            <a:br>
              <a:rPr lang="en-US" sz="4400" dirty="0">
                <a:latin typeface="Arial" charset="0"/>
                <a:ea typeface="+mj-ea"/>
                <a:cs typeface="Arial" charset="0"/>
              </a:rPr>
            </a:br>
            <a:r>
              <a:rPr lang="en-US" sz="4000" i="1" dirty="0">
                <a:latin typeface="Arial" charset="0"/>
                <a:ea typeface="+mj-ea"/>
                <a:cs typeface="Arial" charset="0"/>
              </a:rPr>
              <a:t>Interference  PORN</a:t>
            </a:r>
          </a:p>
        </p:txBody>
      </p:sp>
      <p:pic>
        <p:nvPicPr>
          <p:cNvPr id="51203" name="Picture 2"/>
          <p:cNvPicPr>
            <a:picLocks noChangeAspect="1" noChangeArrowheads="1"/>
          </p:cNvPicPr>
          <p:nvPr/>
        </p:nvPicPr>
        <p:blipFill>
          <a:blip r:embed="rId2"/>
          <a:srcRect/>
          <a:stretch>
            <a:fillRect/>
          </a:stretch>
        </p:blipFill>
        <p:spPr bwMode="auto">
          <a:xfrm>
            <a:off x="381000" y="1581150"/>
            <a:ext cx="8382000" cy="527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Retrieval Failure</a:t>
            </a:r>
            <a:br>
              <a:rPr lang="en-US">
                <a:latin typeface="Arial" pitchFamily="-106" charset="0"/>
                <a:ea typeface="Arial" pitchFamily="-106" charset="0"/>
                <a:cs typeface="Arial" pitchFamily="-106" charset="0"/>
              </a:rPr>
            </a:br>
            <a:r>
              <a:rPr lang="en-US" sz="4000" i="1">
                <a:latin typeface="Arial" pitchFamily="-106" charset="0"/>
                <a:ea typeface="Arial" pitchFamily="-106" charset="0"/>
                <a:cs typeface="Arial" pitchFamily="-106" charset="0"/>
              </a:rPr>
              <a:t>Motivated Forgetting</a:t>
            </a:r>
          </a:p>
        </p:txBody>
      </p:sp>
      <p:sp>
        <p:nvSpPr>
          <p:cNvPr id="52227"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rPr>
              <a:t>Self-serving                            personal histories</a:t>
            </a:r>
          </a:p>
          <a:p>
            <a:pPr eaLnBrk="1" hangingPunct="1"/>
            <a:r>
              <a:rPr lang="en-US" sz="4000">
                <a:latin typeface="Arial" pitchFamily="-106" charset="0"/>
                <a:ea typeface="Arial" pitchFamily="-106" charset="0"/>
                <a:cs typeface="Arial" pitchFamily="-106" charset="0"/>
                <a:hlinkClick r:id="rId2" action="ppaction://hlinksldjump"/>
              </a:rPr>
              <a:t>Repression</a:t>
            </a:r>
            <a:endParaRPr lang="en-US">
              <a:latin typeface="Arial" pitchFamily="-106" charset="0"/>
              <a:ea typeface="Arial" pitchFamily="-106" charset="0"/>
              <a:cs typeface="Arial" pitchFamily="-106" charset="0"/>
            </a:endParaRPr>
          </a:p>
        </p:txBody>
      </p:sp>
      <p:pic>
        <p:nvPicPr>
          <p:cNvPr id="52228" name="Picture 5"/>
          <p:cNvPicPr>
            <a:picLocks noChangeAspect="1" noChangeArrowheads="1"/>
          </p:cNvPicPr>
          <p:nvPr/>
        </p:nvPicPr>
        <p:blipFill>
          <a:blip r:embed="rId3"/>
          <a:srcRect/>
          <a:stretch>
            <a:fillRect/>
          </a:stretch>
        </p:blipFill>
        <p:spPr bwMode="auto">
          <a:xfrm>
            <a:off x="5372100" y="1600200"/>
            <a:ext cx="36195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19"/>
            <a:ext cx="9144000" cy="2819400"/>
          </a:xfrm>
        </p:spPr>
        <p:txBody>
          <a:bodyPr/>
          <a:lstStyle/>
          <a:p>
            <a:r>
              <a:rPr lang="en-US" sz="3200" dirty="0" smtClean="0"/>
              <a:t>Create a </a:t>
            </a:r>
            <a:r>
              <a:rPr lang="en-US" sz="3200" dirty="0" smtClean="0"/>
              <a:t>poster showing </a:t>
            </a:r>
            <a:r>
              <a:rPr lang="en-US" sz="3200" dirty="0" err="1" smtClean="0"/>
              <a:t>Schacter’s</a:t>
            </a:r>
            <a:r>
              <a:rPr lang="en-US" sz="3200" dirty="0" smtClean="0"/>
              <a:t> 7 Sins of Memory.  Include an image &amp; description/mnemonic to help you remember each.  </a:t>
            </a:r>
            <a:r>
              <a:rPr lang="en-US" sz="3200" dirty="0" smtClean="0"/>
              <a:t>You can collaborate with your group, but make sure each person in the group is working on a different “sin.”  I </a:t>
            </a:r>
            <a:r>
              <a:rPr lang="en-US" sz="3200" dirty="0" smtClean="0"/>
              <a:t>will post the best ones</a:t>
            </a:r>
            <a:r>
              <a:rPr lang="en-US" sz="3200" dirty="0" smtClean="0"/>
              <a:t>!  </a:t>
            </a:r>
            <a:endParaRPr lang="en-US" sz="3200" dirty="0"/>
          </a:p>
        </p:txBody>
      </p:sp>
      <p:sp>
        <p:nvSpPr>
          <p:cNvPr id="3" name="Content Placeholder 2"/>
          <p:cNvSpPr>
            <a:spLocks noGrp="1"/>
          </p:cNvSpPr>
          <p:nvPr>
            <p:ph idx="1"/>
          </p:nvPr>
        </p:nvSpPr>
        <p:spPr>
          <a:xfrm>
            <a:off x="-304800" y="2667000"/>
            <a:ext cx="9448800" cy="4191000"/>
          </a:xfrm>
        </p:spPr>
        <p:txBody>
          <a:bodyPr/>
          <a:lstStyle/>
          <a:p>
            <a:pPr marL="457200" lvl="1" indent="0" eaLnBrk="1" hangingPunct="1">
              <a:buNone/>
            </a:pPr>
            <a:r>
              <a:rPr lang="en-US" sz="2000" dirty="0">
                <a:solidFill>
                  <a:srgbClr val="FF0000"/>
                </a:solidFill>
                <a:latin typeface="Arial" pitchFamily="-106" charset="0"/>
                <a:ea typeface="Arial" pitchFamily="-106" charset="0"/>
                <a:cs typeface="Arial" pitchFamily="-106" charset="0"/>
              </a:rPr>
              <a:t>Sins of Forgetting</a:t>
            </a:r>
          </a:p>
          <a:p>
            <a:pPr lvl="2" eaLnBrk="1" hangingPunct="1"/>
            <a:r>
              <a:rPr lang="en-US" sz="2000" dirty="0">
                <a:solidFill>
                  <a:srgbClr val="FF0000"/>
                </a:solidFill>
                <a:latin typeface="Arial" pitchFamily="-106" charset="0"/>
                <a:ea typeface="Arial" pitchFamily="-106" charset="0"/>
                <a:cs typeface="Arial" pitchFamily="-106" charset="0"/>
              </a:rPr>
              <a:t>Absent-mindedness – inattention to details leads to encoding failure</a:t>
            </a:r>
          </a:p>
          <a:p>
            <a:pPr lvl="2" eaLnBrk="1" hangingPunct="1"/>
            <a:r>
              <a:rPr lang="en-US" sz="2000" dirty="0">
                <a:solidFill>
                  <a:srgbClr val="FF0000"/>
                </a:solidFill>
                <a:latin typeface="Arial" pitchFamily="-106" charset="0"/>
                <a:ea typeface="Arial" pitchFamily="-106" charset="0"/>
                <a:cs typeface="Arial" pitchFamily="-106" charset="0"/>
              </a:rPr>
              <a:t>Transience – storage decay over </a:t>
            </a:r>
            <a:r>
              <a:rPr lang="en-US" sz="2000" dirty="0" smtClean="0">
                <a:solidFill>
                  <a:srgbClr val="FF0000"/>
                </a:solidFill>
                <a:latin typeface="Arial" pitchFamily="-106" charset="0"/>
                <a:ea typeface="Arial" pitchFamily="-106" charset="0"/>
                <a:cs typeface="Arial" pitchFamily="-106" charset="0"/>
              </a:rPr>
              <a:t>time</a:t>
            </a:r>
          </a:p>
          <a:p>
            <a:pPr lvl="2" eaLnBrk="1" hangingPunct="1"/>
            <a:r>
              <a:rPr lang="en-US" sz="2000" dirty="0" smtClean="0">
                <a:solidFill>
                  <a:srgbClr val="FF0000"/>
                </a:solidFill>
                <a:latin typeface="Arial" pitchFamily="-106" charset="0"/>
                <a:ea typeface="Arial" pitchFamily="-106" charset="0"/>
                <a:cs typeface="Arial" pitchFamily="-106" charset="0"/>
              </a:rPr>
              <a:t>Blocking </a:t>
            </a:r>
            <a:r>
              <a:rPr lang="en-US" sz="2000" dirty="0">
                <a:solidFill>
                  <a:srgbClr val="FF0000"/>
                </a:solidFill>
                <a:latin typeface="Arial" pitchFamily="-106" charset="0"/>
                <a:ea typeface="Arial" pitchFamily="-106" charset="0"/>
                <a:cs typeface="Arial" pitchFamily="-106" charset="0"/>
              </a:rPr>
              <a:t>– inability to access stored information (leads to tip-of-the tongue phenomenon</a:t>
            </a:r>
            <a:r>
              <a:rPr lang="en-US" sz="2000" dirty="0" smtClean="0">
                <a:solidFill>
                  <a:srgbClr val="FF0000"/>
                </a:solidFill>
                <a:latin typeface="Arial" pitchFamily="-106" charset="0"/>
                <a:ea typeface="Arial" pitchFamily="-106" charset="0"/>
                <a:cs typeface="Arial" pitchFamily="-106" charset="0"/>
              </a:rPr>
              <a:t>)</a:t>
            </a:r>
            <a:r>
              <a:rPr lang="en-US" sz="2000" dirty="0">
                <a:solidFill>
                  <a:srgbClr val="FF0000"/>
                </a:solidFill>
                <a:latin typeface="Arial" pitchFamily="-106" charset="0"/>
                <a:ea typeface="Arial" pitchFamily="-106" charset="0"/>
                <a:cs typeface="Arial" pitchFamily="-106" charset="0"/>
              </a:rPr>
              <a:t> </a:t>
            </a:r>
            <a:endParaRPr lang="en-US" sz="2000" dirty="0" smtClean="0">
              <a:solidFill>
                <a:srgbClr val="FF0000"/>
              </a:solidFill>
              <a:latin typeface="Arial" pitchFamily="-106" charset="0"/>
              <a:ea typeface="Arial" pitchFamily="-106" charset="0"/>
              <a:cs typeface="Arial" pitchFamily="-106" charset="0"/>
            </a:endParaRPr>
          </a:p>
          <a:p>
            <a:pPr marL="457200" lvl="1" indent="0" eaLnBrk="1" hangingPunct="1">
              <a:buNone/>
            </a:pPr>
            <a:r>
              <a:rPr lang="en-US" sz="2000" dirty="0" smtClean="0">
                <a:solidFill>
                  <a:srgbClr val="FF0000"/>
                </a:solidFill>
                <a:latin typeface="Arial" pitchFamily="-106" charset="0"/>
                <a:ea typeface="Arial" pitchFamily="-106" charset="0"/>
                <a:cs typeface="Arial" pitchFamily="-106" charset="0"/>
              </a:rPr>
              <a:t>Sins </a:t>
            </a:r>
            <a:r>
              <a:rPr lang="en-US" sz="2000" dirty="0">
                <a:solidFill>
                  <a:srgbClr val="FF0000"/>
                </a:solidFill>
                <a:latin typeface="Arial" pitchFamily="-106" charset="0"/>
                <a:ea typeface="Arial" pitchFamily="-106" charset="0"/>
                <a:cs typeface="Arial" pitchFamily="-106" charset="0"/>
              </a:rPr>
              <a:t>of distortion</a:t>
            </a:r>
          </a:p>
          <a:p>
            <a:pPr lvl="2" eaLnBrk="1" hangingPunct="1"/>
            <a:r>
              <a:rPr lang="en-US" sz="2000" dirty="0">
                <a:solidFill>
                  <a:srgbClr val="FF0000"/>
                </a:solidFill>
                <a:latin typeface="Arial" pitchFamily="-106" charset="0"/>
                <a:ea typeface="Arial" pitchFamily="-106" charset="0"/>
                <a:cs typeface="Arial" pitchFamily="-106" charset="0"/>
              </a:rPr>
              <a:t>Misattribution – confusing the source of information</a:t>
            </a:r>
          </a:p>
          <a:p>
            <a:pPr lvl="2" eaLnBrk="1" hangingPunct="1"/>
            <a:r>
              <a:rPr lang="en-US" sz="2000" dirty="0">
                <a:solidFill>
                  <a:srgbClr val="FF0000"/>
                </a:solidFill>
                <a:latin typeface="Arial" pitchFamily="-106" charset="0"/>
                <a:ea typeface="Arial" pitchFamily="-106" charset="0"/>
                <a:cs typeface="Arial" pitchFamily="-106" charset="0"/>
              </a:rPr>
              <a:t>Suggestibility – lingering affects of misinformation</a:t>
            </a:r>
          </a:p>
          <a:p>
            <a:pPr lvl="2" eaLnBrk="1" hangingPunct="1"/>
            <a:r>
              <a:rPr lang="en-US" sz="2000" dirty="0">
                <a:solidFill>
                  <a:srgbClr val="FF0000"/>
                </a:solidFill>
                <a:latin typeface="Arial" pitchFamily="-106" charset="0"/>
                <a:ea typeface="Arial" pitchFamily="-106" charset="0"/>
                <a:cs typeface="Arial" pitchFamily="-106" charset="0"/>
              </a:rPr>
              <a:t>Bias – belief-colored </a:t>
            </a:r>
            <a:r>
              <a:rPr lang="en-US" sz="2000" dirty="0" err="1">
                <a:solidFill>
                  <a:srgbClr val="FF0000"/>
                </a:solidFill>
                <a:latin typeface="Arial" pitchFamily="-106" charset="0"/>
                <a:ea typeface="Arial" pitchFamily="-106" charset="0"/>
                <a:cs typeface="Arial" pitchFamily="-106" charset="0"/>
              </a:rPr>
              <a:t>recolections</a:t>
            </a:r>
            <a:endParaRPr lang="en-US" sz="2000" dirty="0">
              <a:solidFill>
                <a:srgbClr val="FF0000"/>
              </a:solidFill>
              <a:latin typeface="Arial" pitchFamily="-106" charset="0"/>
              <a:ea typeface="Arial" pitchFamily="-106" charset="0"/>
              <a:cs typeface="Arial" pitchFamily="-106" charset="0"/>
            </a:endParaRPr>
          </a:p>
          <a:p>
            <a:pPr marL="457200" lvl="1" indent="0" eaLnBrk="1" hangingPunct="1">
              <a:buNone/>
            </a:pPr>
            <a:r>
              <a:rPr lang="en-US" sz="2000" dirty="0">
                <a:solidFill>
                  <a:srgbClr val="FF0000"/>
                </a:solidFill>
                <a:latin typeface="Arial" pitchFamily="-106" charset="0"/>
                <a:ea typeface="Arial" pitchFamily="-106" charset="0"/>
                <a:cs typeface="Arial" pitchFamily="-106" charset="0"/>
              </a:rPr>
              <a:t>Sin of intrusion</a:t>
            </a:r>
          </a:p>
          <a:p>
            <a:pPr lvl="2" eaLnBrk="1" hangingPunct="1"/>
            <a:r>
              <a:rPr lang="en-US" sz="2000" dirty="0">
                <a:solidFill>
                  <a:srgbClr val="FF0000"/>
                </a:solidFill>
                <a:latin typeface="Arial" pitchFamily="-106" charset="0"/>
                <a:ea typeface="Arial" pitchFamily="-106" charset="0"/>
                <a:cs typeface="Arial" pitchFamily="-106" charset="0"/>
              </a:rPr>
              <a:t>Persistence – unwanted memories</a:t>
            </a:r>
          </a:p>
          <a:p>
            <a:pPr lvl="2" eaLnBrk="1" hangingPunct="1"/>
            <a:endParaRPr lang="en-US" sz="3200" dirty="0" smtClean="0">
              <a:solidFill>
                <a:srgbClr val="FF0000"/>
              </a:solidFill>
              <a:latin typeface="Arial" pitchFamily="-106" charset="0"/>
              <a:ea typeface="Arial" pitchFamily="-106" charset="0"/>
              <a:cs typeface="Arial" pitchFamily="-106" charset="0"/>
            </a:endParaRPr>
          </a:p>
          <a:p>
            <a:pPr lvl="2" eaLnBrk="1" hangingPunct="1"/>
            <a:endParaRPr lang="en-US" sz="3600" dirty="0">
              <a:solidFill>
                <a:srgbClr val="FF0000"/>
              </a:solidFill>
              <a:latin typeface="Arial" pitchFamily="-106" charset="0"/>
              <a:ea typeface="Arial" pitchFamily="-106" charset="0"/>
              <a:cs typeface="Arial" pitchFamily="-106" charset="0"/>
            </a:endParaRPr>
          </a:p>
          <a:p>
            <a:endParaRPr lang="en-US" dirty="0"/>
          </a:p>
        </p:txBody>
      </p:sp>
    </p:spTree>
    <p:extLst>
      <p:ext uri="{BB962C8B-B14F-4D97-AF65-F5344CB8AC3E}">
        <p14:creationId xmlns:p14="http://schemas.microsoft.com/office/powerpoint/2010/main" val="36337576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a:xfrm>
            <a:off x="0" y="0"/>
            <a:ext cx="9144000" cy="1630363"/>
          </a:xfrm>
        </p:spPr>
        <p:txBody>
          <a:bodyPr/>
          <a:lstStyle/>
          <a:p>
            <a:pPr eaLnBrk="1" hangingPunct="1"/>
            <a:r>
              <a:rPr lang="en-US" sz="4800" b="1">
                <a:latin typeface="Arial" pitchFamily="-106" charset="0"/>
                <a:ea typeface="Arial" pitchFamily="-106" charset="0"/>
                <a:cs typeface="Arial" pitchFamily="-106" charset="0"/>
              </a:rPr>
              <a:t>Memory Construction</a:t>
            </a:r>
          </a:p>
        </p:txBody>
      </p:sp>
      <p:pic>
        <p:nvPicPr>
          <p:cNvPr id="54275" name="Picture 3" descr="MyAP1e_CO7.jpg"/>
          <p:cNvPicPr>
            <a:picLocks noChangeAspect="1"/>
          </p:cNvPicPr>
          <p:nvPr/>
        </p:nvPicPr>
        <p:blipFill>
          <a:blip r:embed="rId2"/>
          <a:srcRect/>
          <a:stretch>
            <a:fillRect/>
          </a:stretch>
        </p:blipFill>
        <p:spPr bwMode="auto">
          <a:xfrm>
            <a:off x="3048000" y="1676400"/>
            <a:ext cx="3328988"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Misinformation and Imagination Effects</a:t>
            </a:r>
            <a:endParaRPr lang="en-US" sz="4000" i="1">
              <a:latin typeface="Arial" pitchFamily="-106" charset="0"/>
              <a:ea typeface="Arial" pitchFamily="-106" charset="0"/>
              <a:cs typeface="Arial" pitchFamily="-106" charset="0"/>
            </a:endParaRPr>
          </a:p>
        </p:txBody>
      </p:sp>
      <p:sp>
        <p:nvSpPr>
          <p:cNvPr id="55299"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rPr>
              <a:t>Loftus memory studies</a:t>
            </a:r>
          </a:p>
          <a:p>
            <a:pPr lvl="1" eaLnBrk="1" hangingPunct="1"/>
            <a:r>
              <a:rPr lang="en-US" sz="3600">
                <a:latin typeface="Arial" pitchFamily="-106" charset="0"/>
                <a:ea typeface="Arial" pitchFamily="-106" charset="0"/>
                <a:cs typeface="Arial" pitchFamily="-106" charset="0"/>
                <a:hlinkClick r:id="rId2" action="ppaction://hlinksldjump"/>
              </a:rPr>
              <a:t>Misinformation effect</a:t>
            </a:r>
            <a:endParaRPr lang="en-US">
              <a:latin typeface="Arial" pitchFamily="-106" charset="0"/>
              <a:ea typeface="Arial" pitchFamily="-106" charset="0"/>
              <a:cs typeface="Arial" pitchFamily="-106" charset="0"/>
            </a:endParaRPr>
          </a:p>
        </p:txBody>
      </p:sp>
      <p:pic>
        <p:nvPicPr>
          <p:cNvPr id="55300" name="Picture 4" descr="MyAP1e_fig_7a_26.jpg"/>
          <p:cNvPicPr>
            <a:picLocks noChangeAspect="1"/>
          </p:cNvPicPr>
          <p:nvPr/>
        </p:nvPicPr>
        <p:blipFill>
          <a:blip r:embed="rId3"/>
          <a:srcRect/>
          <a:stretch>
            <a:fillRect/>
          </a:stretch>
        </p:blipFill>
        <p:spPr bwMode="auto">
          <a:xfrm>
            <a:off x="228600" y="3276600"/>
            <a:ext cx="8739188"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Source Amnesia</a:t>
            </a:r>
            <a:br>
              <a:rPr lang="en-US">
                <a:latin typeface="Arial" pitchFamily="-106" charset="0"/>
                <a:ea typeface="Arial" pitchFamily="-106" charset="0"/>
                <a:cs typeface="Arial" pitchFamily="-106" charset="0"/>
              </a:rPr>
            </a:br>
            <a:endParaRPr lang="en-US" sz="4000" i="1">
              <a:latin typeface="Arial" pitchFamily="-106" charset="0"/>
              <a:ea typeface="Arial" pitchFamily="-106" charset="0"/>
              <a:cs typeface="Arial" pitchFamily="-106" charset="0"/>
            </a:endParaRPr>
          </a:p>
        </p:txBody>
      </p:sp>
      <p:sp>
        <p:nvSpPr>
          <p:cNvPr id="56323" name="Content Placeholder 2"/>
          <p:cNvSpPr>
            <a:spLocks noGrp="1"/>
          </p:cNvSpPr>
          <p:nvPr>
            <p:ph idx="1"/>
          </p:nvPr>
        </p:nvSpPr>
        <p:spPr>
          <a:xfrm>
            <a:off x="457200" y="1600200"/>
            <a:ext cx="8686800" cy="4525963"/>
          </a:xfrm>
        </p:spPr>
        <p:txBody>
          <a:bodyPr/>
          <a:lstStyle/>
          <a:p>
            <a:pPr eaLnBrk="1" hangingPunct="1"/>
            <a:r>
              <a:rPr lang="en-US" sz="4000">
                <a:latin typeface="Arial" pitchFamily="-106" charset="0"/>
                <a:ea typeface="Arial" pitchFamily="-106" charset="0"/>
                <a:cs typeface="Arial" pitchFamily="-106" charset="0"/>
                <a:hlinkClick r:id="rId2" action="ppaction://hlinksldjump"/>
              </a:rPr>
              <a:t>Source amnesia </a:t>
            </a:r>
            <a:r>
              <a:rPr lang="en-US" sz="4000">
                <a:latin typeface="Arial" pitchFamily="-106" charset="0"/>
                <a:ea typeface="Arial" pitchFamily="-106" charset="0"/>
                <a:cs typeface="Arial" pitchFamily="-106" charset="0"/>
              </a:rPr>
              <a:t>(source misattribution)</a:t>
            </a:r>
            <a:endParaRPr lang="en-US">
              <a:latin typeface="Arial" pitchFamily="-106" charset="0"/>
              <a:ea typeface="Arial" pitchFamily="-106" charset="0"/>
              <a:cs typeface="Arial" pitchFamily="-106" charset="0"/>
            </a:endParaRPr>
          </a:p>
        </p:txBody>
      </p:sp>
      <p:pic>
        <p:nvPicPr>
          <p:cNvPr id="56324" name="Picture 3" descr="MyAP1e_7aUN16.jpg"/>
          <p:cNvPicPr>
            <a:picLocks noChangeAspect="1"/>
          </p:cNvPicPr>
          <p:nvPr/>
        </p:nvPicPr>
        <p:blipFill>
          <a:blip r:embed="rId3"/>
          <a:srcRect/>
          <a:stretch>
            <a:fillRect/>
          </a:stretch>
        </p:blipFill>
        <p:spPr bwMode="auto">
          <a:xfrm>
            <a:off x="4343400" y="2322513"/>
            <a:ext cx="4648200" cy="445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ea typeface="ＭＳ Ｐゴシック" pitchFamily="-106" charset="-128"/>
              </a:rPr>
              <a:t/>
            </a:r>
            <a:br>
              <a:rPr lang="en-US">
                <a:ea typeface="ＭＳ Ｐゴシック" pitchFamily="-106" charset="-128"/>
              </a:rPr>
            </a:br>
            <a:r>
              <a:rPr lang="en-US">
                <a:ea typeface="ＭＳ Ｐゴシック" pitchFamily="-106" charset="-128"/>
              </a:rPr>
              <a:t>Automatic Processing</a:t>
            </a:r>
            <a:br>
              <a:rPr lang="en-US">
                <a:ea typeface="ＭＳ Ｐゴシック" pitchFamily="-106" charset="-128"/>
              </a:rPr>
            </a:br>
            <a:r>
              <a:rPr lang="en-US">
                <a:ea typeface="ＭＳ Ｐゴシック" pitchFamily="-106" charset="-128"/>
              </a:rPr>
              <a:t/>
            </a:r>
            <a:br>
              <a:rPr lang="en-US">
                <a:ea typeface="ＭＳ Ｐゴシック" pitchFamily="-106" charset="-128"/>
              </a:rPr>
            </a:br>
            <a:r>
              <a:rPr lang="en-US">
                <a:ea typeface="ＭＳ Ｐゴシック" pitchFamily="-106" charset="-128"/>
              </a:rPr>
              <a:t>Read the Poem</a:t>
            </a:r>
          </a:p>
        </p:txBody>
      </p:sp>
      <p:sp>
        <p:nvSpPr>
          <p:cNvPr id="7171" name="Content Placeholder 2"/>
          <p:cNvSpPr>
            <a:spLocks noGrp="1"/>
          </p:cNvSpPr>
          <p:nvPr>
            <p:ph idx="1"/>
          </p:nvPr>
        </p:nvSpPr>
        <p:spPr>
          <a:xfrm>
            <a:off x="457200" y="2514600"/>
            <a:ext cx="8229600" cy="3611563"/>
          </a:xfrm>
        </p:spPr>
        <p:txBody>
          <a:bodyPr/>
          <a:lstStyle/>
          <a:p>
            <a:pPr algn="ctr">
              <a:buFont typeface="Arial" pitchFamily="-106" charset="0"/>
              <a:buNone/>
            </a:pPr>
            <a:r>
              <a:rPr lang="en-US">
                <a:ea typeface="ＭＳ Ｐゴシック" pitchFamily="-106" charset="-128"/>
              </a:rPr>
              <a:t>Spring is the</a:t>
            </a:r>
          </a:p>
          <a:p>
            <a:pPr algn="ctr">
              <a:buFont typeface="Arial" pitchFamily="-106" charset="0"/>
              <a:buNone/>
            </a:pPr>
            <a:r>
              <a:rPr lang="en-US">
                <a:ea typeface="ＭＳ Ｐゴシック" pitchFamily="-106" charset="-128"/>
              </a:rPr>
              <a:t>The most beautiful</a:t>
            </a:r>
          </a:p>
          <a:p>
            <a:pPr algn="ctr">
              <a:buFont typeface="Arial" pitchFamily="-106" charset="0"/>
              <a:buNone/>
            </a:pPr>
            <a:r>
              <a:rPr lang="en-US">
                <a:ea typeface="ＭＳ Ｐゴシック" pitchFamily="-106" charset="-128"/>
              </a:rPr>
              <a:t>Time of the year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Discerning True and False Memories</a:t>
            </a:r>
            <a:endParaRPr lang="en-US" sz="4000" i="1">
              <a:latin typeface="Arial" pitchFamily="-106" charset="0"/>
              <a:ea typeface="Arial" pitchFamily="-106" charset="0"/>
              <a:cs typeface="Arial" pitchFamily="-106" charset="0"/>
            </a:endParaRPr>
          </a:p>
        </p:txBody>
      </p:sp>
      <p:sp>
        <p:nvSpPr>
          <p:cNvPr id="57347"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rPr>
              <a:t>Memory studies</a:t>
            </a:r>
          </a:p>
          <a:p>
            <a:pPr eaLnBrk="1" hangingPunct="1"/>
            <a:r>
              <a:rPr lang="en-US" sz="4000">
                <a:latin typeface="Arial" pitchFamily="-106" charset="0"/>
                <a:ea typeface="Arial" pitchFamily="-106" charset="0"/>
                <a:cs typeface="Arial" pitchFamily="-106" charset="0"/>
              </a:rPr>
              <a:t>Eye witness testimony</a:t>
            </a:r>
            <a:endParaRPr lang="en-US">
              <a:latin typeface="Arial" pitchFamily="-106" charset="0"/>
              <a:ea typeface="Arial" pitchFamily="-106" charset="0"/>
              <a:cs typeface="Arial" pitchFamily="-106" charset="0"/>
            </a:endParaRPr>
          </a:p>
        </p:txBody>
      </p:sp>
      <p:pic>
        <p:nvPicPr>
          <p:cNvPr id="57348" name="Picture 4"/>
          <p:cNvPicPr>
            <a:picLocks noChangeAspect="1" noChangeArrowheads="1"/>
          </p:cNvPicPr>
          <p:nvPr/>
        </p:nvPicPr>
        <p:blipFill>
          <a:blip r:embed="rId2"/>
          <a:srcRect/>
          <a:stretch>
            <a:fillRect/>
          </a:stretch>
        </p:blipFill>
        <p:spPr bwMode="auto">
          <a:xfrm>
            <a:off x="717550" y="3200400"/>
            <a:ext cx="3549650" cy="2362200"/>
          </a:xfrm>
          <a:prstGeom prst="rect">
            <a:avLst/>
          </a:prstGeom>
          <a:noFill/>
          <a:ln w="9525">
            <a:noFill/>
            <a:miter lim="800000"/>
            <a:headEnd/>
            <a:tailEnd/>
          </a:ln>
        </p:spPr>
      </p:pic>
      <p:pic>
        <p:nvPicPr>
          <p:cNvPr id="57349" name="Picture 6"/>
          <p:cNvPicPr>
            <a:picLocks noChangeAspect="1" noChangeArrowheads="1"/>
          </p:cNvPicPr>
          <p:nvPr/>
        </p:nvPicPr>
        <p:blipFill>
          <a:blip r:embed="rId3"/>
          <a:srcRect/>
          <a:stretch>
            <a:fillRect/>
          </a:stretch>
        </p:blipFill>
        <p:spPr bwMode="auto">
          <a:xfrm>
            <a:off x="4953000" y="3200400"/>
            <a:ext cx="3376613"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Children’s Eyewitness Recall</a:t>
            </a:r>
            <a:br>
              <a:rPr lang="en-US">
                <a:latin typeface="Arial" pitchFamily="-106" charset="0"/>
                <a:ea typeface="Arial" pitchFamily="-106" charset="0"/>
                <a:cs typeface="Arial" pitchFamily="-106" charset="0"/>
              </a:rPr>
            </a:br>
            <a:endParaRPr lang="en-US" sz="4000" i="1">
              <a:latin typeface="Arial" pitchFamily="-106" charset="0"/>
              <a:ea typeface="Arial" pitchFamily="-106" charset="0"/>
              <a:cs typeface="Arial" pitchFamily="-106" charset="0"/>
            </a:endParaRPr>
          </a:p>
        </p:txBody>
      </p:sp>
      <p:sp>
        <p:nvSpPr>
          <p:cNvPr id="58371"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rPr>
              <a:t>Children’s memories of abuse</a:t>
            </a:r>
          </a:p>
          <a:p>
            <a:pPr lvl="1" eaLnBrk="1" hangingPunct="1"/>
            <a:r>
              <a:rPr lang="en-US" sz="3600">
                <a:latin typeface="Arial" pitchFamily="-106" charset="0"/>
                <a:ea typeface="Arial" pitchFamily="-106" charset="0"/>
                <a:cs typeface="Arial" pitchFamily="-106" charset="0"/>
              </a:rPr>
              <a:t>Suggestibility</a:t>
            </a:r>
            <a:endParaRPr lang="en-US">
              <a:latin typeface="Arial" pitchFamily="-106" charset="0"/>
              <a:ea typeface="Arial" pitchFamily="-106" charset="0"/>
              <a:cs typeface="Arial" pitchFamily="-106" charset="0"/>
            </a:endParaRPr>
          </a:p>
        </p:txBody>
      </p:sp>
      <p:pic>
        <p:nvPicPr>
          <p:cNvPr id="58372" name="Picture 3" descr="MyAP1e_7aUN18.jpg"/>
          <p:cNvPicPr>
            <a:picLocks noChangeAspect="1"/>
          </p:cNvPicPr>
          <p:nvPr/>
        </p:nvPicPr>
        <p:blipFill>
          <a:blip r:embed="rId2"/>
          <a:srcRect/>
          <a:stretch>
            <a:fillRect/>
          </a:stretch>
        </p:blipFill>
        <p:spPr bwMode="auto">
          <a:xfrm>
            <a:off x="1219200" y="3046413"/>
            <a:ext cx="6638925" cy="3598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Repressed or Constructed Memories of Abuse?</a:t>
            </a:r>
            <a:endParaRPr lang="en-US" sz="4000" i="1">
              <a:latin typeface="Arial" pitchFamily="-106" charset="0"/>
              <a:ea typeface="Arial" pitchFamily="-106" charset="0"/>
              <a:cs typeface="Arial" pitchFamily="-106" charset="0"/>
            </a:endParaRPr>
          </a:p>
        </p:txBody>
      </p:sp>
      <p:sp>
        <p:nvSpPr>
          <p:cNvPr id="59395" name="Content Placeholder 2"/>
          <p:cNvSpPr>
            <a:spLocks noGrp="1"/>
          </p:cNvSpPr>
          <p:nvPr>
            <p:ph idx="1"/>
          </p:nvPr>
        </p:nvSpPr>
        <p:spPr>
          <a:xfrm>
            <a:off x="152400" y="1524000"/>
            <a:ext cx="8915400" cy="4525963"/>
          </a:xfrm>
        </p:spPr>
        <p:txBody>
          <a:bodyPr/>
          <a:lstStyle/>
          <a:p>
            <a:pPr eaLnBrk="1" hangingPunct="1"/>
            <a:r>
              <a:rPr lang="en-US" sz="4000">
                <a:latin typeface="Arial" pitchFamily="-106" charset="0"/>
                <a:ea typeface="Arial" pitchFamily="-106" charset="0"/>
                <a:cs typeface="Arial" pitchFamily="-106" charset="0"/>
              </a:rPr>
              <a:t>Areas of agreement</a:t>
            </a:r>
          </a:p>
          <a:p>
            <a:pPr lvl="1" eaLnBrk="1" hangingPunct="1"/>
            <a:r>
              <a:rPr lang="en-US" sz="3200">
                <a:latin typeface="Arial" pitchFamily="-106" charset="0"/>
                <a:ea typeface="Arial" pitchFamily="-106" charset="0"/>
                <a:cs typeface="Arial" pitchFamily="-106" charset="0"/>
              </a:rPr>
              <a:t>Sexual abuse happens</a:t>
            </a:r>
          </a:p>
          <a:p>
            <a:pPr lvl="1" eaLnBrk="1" hangingPunct="1"/>
            <a:r>
              <a:rPr lang="en-US" sz="3200">
                <a:latin typeface="Arial" pitchFamily="-106" charset="0"/>
                <a:ea typeface="Arial" pitchFamily="-106" charset="0"/>
                <a:cs typeface="Arial" pitchFamily="-106" charset="0"/>
              </a:rPr>
              <a:t>Injustice happens</a:t>
            </a:r>
          </a:p>
          <a:p>
            <a:pPr lvl="1" eaLnBrk="1" hangingPunct="1"/>
            <a:r>
              <a:rPr lang="en-US" sz="3200">
                <a:latin typeface="Arial" pitchFamily="-106" charset="0"/>
                <a:ea typeface="Arial" pitchFamily="-106" charset="0"/>
                <a:cs typeface="Arial" pitchFamily="-106" charset="0"/>
              </a:rPr>
              <a:t>Forgetting happens</a:t>
            </a:r>
          </a:p>
          <a:p>
            <a:pPr lvl="1" eaLnBrk="1" hangingPunct="1"/>
            <a:r>
              <a:rPr lang="en-US" sz="3200">
                <a:latin typeface="Arial" pitchFamily="-106" charset="0"/>
                <a:ea typeface="Arial" pitchFamily="-106" charset="0"/>
                <a:cs typeface="Arial" pitchFamily="-106" charset="0"/>
              </a:rPr>
              <a:t>Recovered memories are incomplete</a:t>
            </a:r>
          </a:p>
          <a:p>
            <a:pPr lvl="1" eaLnBrk="1" hangingPunct="1"/>
            <a:r>
              <a:rPr lang="en-US" sz="3200">
                <a:latin typeface="Arial" pitchFamily="-106" charset="0"/>
                <a:ea typeface="Arial" pitchFamily="-106" charset="0"/>
                <a:cs typeface="Arial" pitchFamily="-106" charset="0"/>
              </a:rPr>
              <a:t>Memories before 3 years are unreliable</a:t>
            </a:r>
          </a:p>
          <a:p>
            <a:pPr lvl="1" eaLnBrk="1" hangingPunct="1"/>
            <a:r>
              <a:rPr lang="en-US" sz="3200">
                <a:latin typeface="Arial" pitchFamily="-106" charset="0"/>
                <a:ea typeface="Arial" pitchFamily="-106" charset="0"/>
                <a:cs typeface="Arial" pitchFamily="-106" charset="0"/>
              </a:rPr>
              <a:t>Hypnotic memories are unreliable</a:t>
            </a:r>
          </a:p>
          <a:p>
            <a:pPr lvl="1" eaLnBrk="1" hangingPunct="1"/>
            <a:r>
              <a:rPr lang="en-US" sz="3200">
                <a:latin typeface="Arial" pitchFamily="-106" charset="0"/>
                <a:ea typeface="Arial" pitchFamily="-106" charset="0"/>
                <a:cs typeface="Arial" pitchFamily="-106" charset="0"/>
              </a:rPr>
              <a:t>Memories can be emotionally upsetting</a:t>
            </a:r>
          </a:p>
          <a:p>
            <a:pPr lvl="1" eaLnBrk="1" hangingPunct="1"/>
            <a:endParaRPr lang="en-US">
              <a:latin typeface="Arial" pitchFamily="-106" charset="0"/>
              <a:ea typeface="Arial" pitchFamily="-106" charset="0"/>
              <a:cs typeface="Arial" pitchFamily="-106"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Repressed or Constructed Memories of Abuse?</a:t>
            </a:r>
            <a:endParaRPr lang="en-US" sz="4000" i="1">
              <a:latin typeface="Arial" pitchFamily="-106" charset="0"/>
              <a:ea typeface="Arial" pitchFamily="-106" charset="0"/>
              <a:cs typeface="Arial" pitchFamily="-106" charset="0"/>
            </a:endParaRPr>
          </a:p>
        </p:txBody>
      </p:sp>
      <p:sp>
        <p:nvSpPr>
          <p:cNvPr id="60419" name="Content Placeholder 2"/>
          <p:cNvSpPr>
            <a:spLocks noGrp="1"/>
          </p:cNvSpPr>
          <p:nvPr>
            <p:ph idx="1"/>
          </p:nvPr>
        </p:nvSpPr>
        <p:spPr>
          <a:xfrm>
            <a:off x="152400" y="1524000"/>
            <a:ext cx="8915400" cy="4525963"/>
          </a:xfrm>
        </p:spPr>
        <p:txBody>
          <a:bodyPr/>
          <a:lstStyle/>
          <a:p>
            <a:pPr eaLnBrk="1" hangingPunct="1"/>
            <a:r>
              <a:rPr lang="en-US" sz="4000">
                <a:latin typeface="Arial" pitchFamily="-106" charset="0"/>
                <a:ea typeface="Arial" pitchFamily="-106" charset="0"/>
                <a:cs typeface="Arial" pitchFamily="-106" charset="0"/>
              </a:rPr>
              <a:t>Loftus studies with children</a:t>
            </a:r>
            <a:endParaRPr lang="en-US">
              <a:latin typeface="Arial" pitchFamily="-106" charset="0"/>
              <a:ea typeface="Arial" pitchFamily="-106" charset="0"/>
              <a:cs typeface="Arial" pitchFamily="-106" charset="0"/>
            </a:endParaRPr>
          </a:p>
          <a:p>
            <a:pPr lvl="1" eaLnBrk="1" hangingPunct="1"/>
            <a:endParaRPr lang="en-US">
              <a:latin typeface="Arial" pitchFamily="-106" charset="0"/>
              <a:ea typeface="Arial" pitchFamily="-106" charset="0"/>
              <a:cs typeface="Arial" pitchFamily="-106" charset="0"/>
            </a:endParaRPr>
          </a:p>
        </p:txBody>
      </p:sp>
      <p:pic>
        <p:nvPicPr>
          <p:cNvPr id="60420" name="Picture 3" descr="MyAP1e_7aUN19.jpg"/>
          <p:cNvPicPr>
            <a:picLocks noChangeAspect="1"/>
          </p:cNvPicPr>
          <p:nvPr/>
        </p:nvPicPr>
        <p:blipFill>
          <a:blip r:embed="rId2"/>
          <a:srcRect/>
          <a:stretch>
            <a:fillRect/>
          </a:stretch>
        </p:blipFill>
        <p:spPr bwMode="auto">
          <a:xfrm>
            <a:off x="1371600" y="2232025"/>
            <a:ext cx="6553200" cy="447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p:cNvSpPr>
            <a:spLocks noGrp="1"/>
          </p:cNvSpPr>
          <p:nvPr>
            <p:ph type="title"/>
          </p:nvPr>
        </p:nvSpPr>
        <p:spPr>
          <a:xfrm>
            <a:off x="0" y="0"/>
            <a:ext cx="9144000" cy="1630363"/>
          </a:xfrm>
        </p:spPr>
        <p:txBody>
          <a:bodyPr/>
          <a:lstStyle/>
          <a:p>
            <a:pPr eaLnBrk="1" hangingPunct="1"/>
            <a:r>
              <a:rPr lang="en-US" sz="4800" b="1">
                <a:latin typeface="Arial" pitchFamily="-106" charset="0"/>
                <a:ea typeface="Arial" pitchFamily="-106" charset="0"/>
                <a:cs typeface="Arial" pitchFamily="-106" charset="0"/>
              </a:rPr>
              <a:t>Improving Memory</a:t>
            </a:r>
          </a:p>
        </p:txBody>
      </p:sp>
      <p:pic>
        <p:nvPicPr>
          <p:cNvPr id="61443" name="Picture 3" descr="MyAP1e_CO7.jpg"/>
          <p:cNvPicPr>
            <a:picLocks noChangeAspect="1"/>
          </p:cNvPicPr>
          <p:nvPr/>
        </p:nvPicPr>
        <p:blipFill>
          <a:blip r:embed="rId2"/>
          <a:srcRect/>
          <a:stretch>
            <a:fillRect/>
          </a:stretch>
        </p:blipFill>
        <p:spPr bwMode="auto">
          <a:xfrm>
            <a:off x="3048000" y="1676400"/>
            <a:ext cx="3328988"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Improving Memory Techniques</a:t>
            </a:r>
            <a:br>
              <a:rPr lang="en-US">
                <a:latin typeface="Arial" pitchFamily="-106" charset="0"/>
                <a:ea typeface="Arial" pitchFamily="-106" charset="0"/>
                <a:cs typeface="Arial" pitchFamily="-106" charset="0"/>
              </a:rPr>
            </a:br>
            <a:endParaRPr lang="en-US" sz="4000" i="1">
              <a:latin typeface="Arial" pitchFamily="-106" charset="0"/>
              <a:ea typeface="Arial" pitchFamily="-106" charset="0"/>
              <a:cs typeface="Arial" pitchFamily="-106" charset="0"/>
            </a:endParaRPr>
          </a:p>
        </p:txBody>
      </p:sp>
      <p:sp>
        <p:nvSpPr>
          <p:cNvPr id="62467" name="Content Placeholder 2"/>
          <p:cNvSpPr>
            <a:spLocks noGrp="1"/>
          </p:cNvSpPr>
          <p:nvPr>
            <p:ph idx="1"/>
          </p:nvPr>
        </p:nvSpPr>
        <p:spPr>
          <a:xfrm>
            <a:off x="228600" y="1371600"/>
            <a:ext cx="8915400" cy="4525963"/>
          </a:xfrm>
        </p:spPr>
        <p:txBody>
          <a:bodyPr/>
          <a:lstStyle/>
          <a:p>
            <a:pPr eaLnBrk="1" hangingPunct="1"/>
            <a:r>
              <a:rPr lang="en-US" sz="3400">
                <a:latin typeface="Arial" pitchFamily="-106" charset="0"/>
                <a:ea typeface="Arial" pitchFamily="-106" charset="0"/>
                <a:cs typeface="Arial" pitchFamily="-106" charset="0"/>
              </a:rPr>
              <a:t>Study repeatedly</a:t>
            </a:r>
          </a:p>
          <a:p>
            <a:pPr eaLnBrk="1" hangingPunct="1"/>
            <a:r>
              <a:rPr lang="en-US" sz="3400">
                <a:latin typeface="Arial" pitchFamily="-106" charset="0"/>
                <a:ea typeface="Arial" pitchFamily="-106" charset="0"/>
                <a:cs typeface="Arial" pitchFamily="-106" charset="0"/>
              </a:rPr>
              <a:t>Make the material meaningful</a:t>
            </a:r>
          </a:p>
          <a:p>
            <a:pPr eaLnBrk="1" hangingPunct="1"/>
            <a:r>
              <a:rPr lang="en-US" sz="3400">
                <a:latin typeface="Arial" pitchFamily="-106" charset="0"/>
                <a:ea typeface="Arial" pitchFamily="-106" charset="0"/>
                <a:cs typeface="Arial" pitchFamily="-106" charset="0"/>
              </a:rPr>
              <a:t>Activate retrieval cues</a:t>
            </a:r>
          </a:p>
          <a:p>
            <a:pPr eaLnBrk="1" hangingPunct="1"/>
            <a:r>
              <a:rPr lang="en-US" sz="3400">
                <a:latin typeface="Arial" pitchFamily="-106" charset="0"/>
                <a:ea typeface="Arial" pitchFamily="-106" charset="0"/>
                <a:cs typeface="Arial" pitchFamily="-106" charset="0"/>
              </a:rPr>
              <a:t>Use mnemonic devices</a:t>
            </a:r>
          </a:p>
          <a:p>
            <a:pPr eaLnBrk="1" hangingPunct="1"/>
            <a:r>
              <a:rPr lang="en-US" sz="3400">
                <a:latin typeface="Arial" pitchFamily="-106" charset="0"/>
                <a:ea typeface="Arial" pitchFamily="-106" charset="0"/>
                <a:cs typeface="Arial" pitchFamily="-106" charset="0"/>
              </a:rPr>
              <a:t>Minimize interference</a:t>
            </a:r>
          </a:p>
          <a:p>
            <a:pPr eaLnBrk="1" hangingPunct="1"/>
            <a:r>
              <a:rPr lang="en-US" sz="3400">
                <a:latin typeface="Arial" pitchFamily="-106" charset="0"/>
                <a:ea typeface="Arial" pitchFamily="-106" charset="0"/>
                <a:cs typeface="Arial" pitchFamily="-106" charset="0"/>
              </a:rPr>
              <a:t>Sleep more</a:t>
            </a:r>
          </a:p>
          <a:p>
            <a:pPr eaLnBrk="1" hangingPunct="1"/>
            <a:r>
              <a:rPr lang="en-US" sz="3400">
                <a:latin typeface="Arial" pitchFamily="-106" charset="0"/>
                <a:ea typeface="Arial" pitchFamily="-106" charset="0"/>
                <a:cs typeface="Arial" pitchFamily="-106" charset="0"/>
              </a:rPr>
              <a:t>Test your own knowledge, both to rehearse it and to help determine what you do not yet know</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958755"/>
          </a:xfrm>
        </p:spPr>
        <p:txBody>
          <a:bodyPr/>
          <a:lstStyle/>
          <a:p>
            <a:r>
              <a:rPr lang="en-US" dirty="0" smtClean="0"/>
              <a:t>Proper Flashcard Use</a:t>
            </a:r>
            <a:endParaRPr lang="en-US" dirty="0"/>
          </a:p>
        </p:txBody>
      </p:sp>
      <p:sp>
        <p:nvSpPr>
          <p:cNvPr id="3" name="Content Placeholder 2"/>
          <p:cNvSpPr>
            <a:spLocks noGrp="1"/>
          </p:cNvSpPr>
          <p:nvPr>
            <p:ph idx="1"/>
          </p:nvPr>
        </p:nvSpPr>
        <p:spPr>
          <a:xfrm>
            <a:off x="76200" y="838200"/>
            <a:ext cx="9067800" cy="5135563"/>
          </a:xfrm>
        </p:spPr>
        <p:txBody>
          <a:bodyPr/>
          <a:lstStyle/>
          <a:p>
            <a:r>
              <a:rPr lang="en-US" sz="2400" dirty="0" smtClean="0"/>
              <a:t>Look only at term and say complete definition in head/out loud (or vice-versa)</a:t>
            </a:r>
          </a:p>
          <a:p>
            <a:r>
              <a:rPr lang="en-US" sz="2400" dirty="0" smtClean="0"/>
              <a:t>Definition does not need to be word-for-word what is on the card, but it should cover ALL key points.</a:t>
            </a:r>
          </a:p>
          <a:p>
            <a:r>
              <a:rPr lang="en-US" sz="2400" dirty="0" smtClean="0"/>
              <a:t>If correct, put card in the “KNOW IT” pile.  If incorrect (even partially) put in the “DON’T KNOW” pile.</a:t>
            </a:r>
          </a:p>
          <a:p>
            <a:r>
              <a:rPr lang="en-US" sz="2400" dirty="0" smtClean="0"/>
              <a:t>If you don’t know a term, pause to REHEARSE the correct definition.  Even better, create an image or mnemonic to help you remember the word next time.</a:t>
            </a:r>
          </a:p>
          <a:p>
            <a:r>
              <a:rPr lang="en-US" sz="2400" dirty="0" smtClean="0"/>
              <a:t>When you get to the bottom of your stack, pick up the “DON’T KNOW” pile and repeat, adding any terms you now know to the “KNOW IT” pile.</a:t>
            </a:r>
          </a:p>
          <a:p>
            <a:r>
              <a:rPr lang="en-US" sz="2400" dirty="0" smtClean="0"/>
              <a:t>When all words are in the “KNOW IT” pile, SHUFFLE and go through them all again to be sure you really know the words.</a:t>
            </a:r>
          </a:p>
          <a:p>
            <a:r>
              <a:rPr lang="en-US" sz="2400" dirty="0" smtClean="0"/>
              <a:t>Check again every few days!!!</a:t>
            </a:r>
          </a:p>
          <a:p>
            <a:endParaRPr lang="en-US" sz="2400" dirty="0"/>
          </a:p>
        </p:txBody>
      </p:sp>
    </p:spTree>
    <p:extLst>
      <p:ext uri="{BB962C8B-B14F-4D97-AF65-F5344CB8AC3E}">
        <p14:creationId xmlns:p14="http://schemas.microsoft.com/office/powerpoint/2010/main" val="23618172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Map</a:t>
            </a:r>
            <a:endParaRPr lang="en-US" dirty="0"/>
          </a:p>
        </p:txBody>
      </p:sp>
      <p:sp>
        <p:nvSpPr>
          <p:cNvPr id="3" name="Content Placeholder 2"/>
          <p:cNvSpPr>
            <a:spLocks noGrp="1"/>
          </p:cNvSpPr>
          <p:nvPr>
            <p:ph idx="1"/>
          </p:nvPr>
        </p:nvSpPr>
        <p:spPr/>
        <p:txBody>
          <a:bodyPr/>
          <a:lstStyle/>
          <a:p>
            <a:r>
              <a:rPr lang="en-US" dirty="0" smtClean="0"/>
              <a:t>Create a concept map using AT LEAST 10 terms from unit 7A.  Write a short description explaining each connection you make.</a:t>
            </a:r>
            <a:endParaRPr lang="en-US" dirty="0"/>
          </a:p>
        </p:txBody>
      </p:sp>
    </p:spTree>
    <p:extLst>
      <p:ext uri="{BB962C8B-B14F-4D97-AF65-F5344CB8AC3E}">
        <p14:creationId xmlns:p14="http://schemas.microsoft.com/office/powerpoint/2010/main" val="4970632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p:txBody>
          <a:bodyPr/>
          <a:lstStyle/>
          <a:p>
            <a:r>
              <a:rPr lang="en-US" sz="9600">
                <a:latin typeface="Arial" pitchFamily="-106" charset="0"/>
                <a:ea typeface="Arial" pitchFamily="-106" charset="0"/>
                <a:cs typeface="Arial" pitchFamily="-106" charset="0"/>
              </a:rPr>
              <a:t>The End</a:t>
            </a:r>
          </a:p>
        </p:txBody>
      </p:sp>
      <p:sp>
        <p:nvSpPr>
          <p:cNvPr id="126979" name="Rectangle 3"/>
          <p:cNvSpPr>
            <a:spLocks noGrp="1" noChangeArrowheads="1"/>
          </p:cNvSpPr>
          <p:nvPr>
            <p:ph type="subTitle" idx="1"/>
          </p:nvPr>
        </p:nvSpPr>
        <p:spPr/>
        <p:txBody>
          <a:bodyPr/>
          <a:lstStyle/>
          <a:p>
            <a:pPr>
              <a:buFont typeface="Arial" charset="0"/>
              <a:buNone/>
              <a:defRPr/>
            </a:pPr>
            <a:endParaRPr lang="en-US" altLang="en-US">
              <a:ea typeface="+mn-ea"/>
              <a:cs typeface="+mn-c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0"/>
            <a:ext cx="8229600" cy="1143000"/>
          </a:xfrm>
        </p:spPr>
        <p:txBody>
          <a:bodyPr/>
          <a:lstStyle/>
          <a:p>
            <a:r>
              <a:rPr lang="en-US">
                <a:ea typeface="ＭＳ Ｐゴシック" pitchFamily="-106" charset="-128"/>
              </a:rPr>
              <a:t>Teacher Information</a:t>
            </a:r>
          </a:p>
        </p:txBody>
      </p:sp>
      <p:sp>
        <p:nvSpPr>
          <p:cNvPr id="64515" name="Content Placeholder 2"/>
          <p:cNvSpPr>
            <a:spLocks noGrp="1"/>
          </p:cNvSpPr>
          <p:nvPr>
            <p:ph idx="1"/>
          </p:nvPr>
        </p:nvSpPr>
        <p:spPr>
          <a:xfrm>
            <a:off x="0" y="838200"/>
            <a:ext cx="9144000" cy="6019800"/>
          </a:xfrm>
        </p:spPr>
        <p:txBody>
          <a:bodyPr/>
          <a:lstStyle/>
          <a:p>
            <a:r>
              <a:rPr lang="en-US" sz="2400" b="1">
                <a:ea typeface="ＭＳ Ｐゴシック" pitchFamily="-106" charset="-128"/>
              </a:rPr>
              <a:t>Types of Files</a:t>
            </a:r>
          </a:p>
          <a:p>
            <a:pPr lvl="1"/>
            <a:r>
              <a:rPr lang="en-US" sz="2000">
                <a:ea typeface="ＭＳ Ｐゴシック" pitchFamily="-106" charset="-128"/>
              </a:rPr>
              <a:t>This presentation has been saved as a “basic” Powerpoint file.  While this file format placed a few limitations on the presentation, it insured the file would be compatible with the many versions of Powerpoint teachers use.  To add functionality to the presentation, teachers may want to save the file for their specific version of Powerpoint.</a:t>
            </a:r>
          </a:p>
          <a:p>
            <a:r>
              <a:rPr lang="en-US" sz="2400" b="1">
                <a:ea typeface="ＭＳ Ｐゴシック" pitchFamily="-106" charset="-128"/>
              </a:rPr>
              <a:t>Animation</a:t>
            </a:r>
          </a:p>
          <a:p>
            <a:pPr lvl="1"/>
            <a:r>
              <a:rPr lang="en-US" sz="2000">
                <a:ea typeface="ＭＳ Ｐゴシック" pitchFamily="-106" charset="-128"/>
              </a:rPr>
              <a:t>Once again, to insure compatibility with all versions of Powerpoint, none of the slides are animated.  To increase student interest, it is suggested teachers animate the slides wherever possible.</a:t>
            </a:r>
          </a:p>
          <a:p>
            <a:r>
              <a:rPr lang="en-US" sz="2400" b="1">
                <a:ea typeface="ＭＳ Ｐゴシック" pitchFamily="-106" charset="-128"/>
              </a:rPr>
              <a:t>Adding slides to this presentation</a:t>
            </a:r>
          </a:p>
          <a:p>
            <a:pPr lvl="1"/>
            <a:r>
              <a:rPr lang="en-US" sz="2000">
                <a:ea typeface="ＭＳ Ｐゴシック" pitchFamily="-106" charset="-128"/>
              </a:rPr>
              <a:t>Teachers are encouraged to adapt this presentation to their personal teaching style.  To help keep a sense of continuity, blank slides which can be copied and pasted to a specific location in the presentation follow this “Teacher Information” section.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74638"/>
            <a:ext cx="9144000" cy="1143000"/>
          </a:xfrm>
        </p:spPr>
        <p:txBody>
          <a:bodyPr/>
          <a:lstStyle/>
          <a:p>
            <a:pPr eaLnBrk="1" hangingPunct="1"/>
            <a:r>
              <a:rPr lang="en-US" dirty="0">
                <a:latin typeface="Arial" pitchFamily="-106" charset="0"/>
                <a:ea typeface="Arial" pitchFamily="-106" charset="0"/>
                <a:cs typeface="Arial" pitchFamily="-106" charset="0"/>
              </a:rPr>
              <a:t>Encoding: Getting Information In</a:t>
            </a:r>
            <a:br>
              <a:rPr lang="en-US" dirty="0">
                <a:latin typeface="Arial" pitchFamily="-106" charset="0"/>
                <a:ea typeface="Arial" pitchFamily="-106" charset="0"/>
                <a:cs typeface="Arial" pitchFamily="-106" charset="0"/>
              </a:rPr>
            </a:br>
            <a:r>
              <a:rPr lang="en-US" sz="4000" i="1" dirty="0">
                <a:latin typeface="Arial" pitchFamily="-106" charset="0"/>
                <a:ea typeface="Arial" pitchFamily="-106" charset="0"/>
                <a:cs typeface="Arial" pitchFamily="-106" charset="0"/>
              </a:rPr>
              <a:t>How We Encode</a:t>
            </a:r>
          </a:p>
        </p:txBody>
      </p:sp>
      <p:sp>
        <p:nvSpPr>
          <p:cNvPr id="8195" name="Content Placeholder 2"/>
          <p:cNvSpPr>
            <a:spLocks noGrp="1"/>
          </p:cNvSpPr>
          <p:nvPr>
            <p:ph idx="1"/>
          </p:nvPr>
        </p:nvSpPr>
        <p:spPr/>
        <p:txBody>
          <a:bodyPr/>
          <a:lstStyle/>
          <a:p>
            <a:pPr eaLnBrk="1" hangingPunct="1"/>
            <a:r>
              <a:rPr lang="en-US" sz="4000" dirty="0">
                <a:latin typeface="Arial" pitchFamily="-106" charset="0"/>
                <a:ea typeface="Arial" pitchFamily="-106" charset="0"/>
                <a:cs typeface="Arial" pitchFamily="-106" charset="0"/>
                <a:hlinkClick r:id="rId3" action="ppaction://hlinksldjump"/>
              </a:rPr>
              <a:t>Effortful Processing</a:t>
            </a:r>
            <a:endParaRPr lang="en-US" sz="4000" dirty="0">
              <a:latin typeface="Arial" pitchFamily="-106" charset="0"/>
              <a:ea typeface="Arial" pitchFamily="-106" charset="0"/>
              <a:cs typeface="Arial" pitchFamily="-106" charset="0"/>
            </a:endParaRPr>
          </a:p>
          <a:p>
            <a:pPr eaLnBrk="1" hangingPunct="1"/>
            <a:r>
              <a:rPr lang="en-US" sz="4000" dirty="0">
                <a:latin typeface="Arial" pitchFamily="-106" charset="0"/>
                <a:ea typeface="Arial" pitchFamily="-106" charset="0"/>
                <a:cs typeface="Arial" pitchFamily="-106" charset="0"/>
                <a:hlinkClick r:id="rId4" action="ppaction://hlinksldjump"/>
              </a:rPr>
              <a:t>Rehearsal</a:t>
            </a:r>
            <a:r>
              <a:rPr lang="en-US" sz="4000" dirty="0">
                <a:latin typeface="Arial" pitchFamily="-106" charset="0"/>
                <a:ea typeface="Arial" pitchFamily="-106" charset="0"/>
                <a:cs typeface="Arial" pitchFamily="-106" charset="0"/>
              </a:rPr>
              <a:t> (conscious            repetition)</a:t>
            </a:r>
          </a:p>
          <a:p>
            <a:pPr eaLnBrk="1" hangingPunct="1"/>
            <a:r>
              <a:rPr lang="en-US" sz="4000" dirty="0" err="1">
                <a:latin typeface="Arial" pitchFamily="-106" charset="0"/>
                <a:ea typeface="Arial" pitchFamily="-106" charset="0"/>
                <a:cs typeface="Arial" pitchFamily="-106" charset="0"/>
              </a:rPr>
              <a:t>Ebbinghaus</a:t>
            </a:r>
            <a:r>
              <a:rPr lang="en-US" sz="4000" dirty="0">
                <a:latin typeface="Arial" pitchFamily="-106" charset="0"/>
                <a:ea typeface="Arial" pitchFamily="-106" charset="0"/>
                <a:cs typeface="Arial" pitchFamily="-106" charset="0"/>
              </a:rPr>
              <a:t>                            </a:t>
            </a:r>
            <a:r>
              <a:rPr lang="en-US" sz="4000" dirty="0" smtClean="0">
                <a:latin typeface="Arial" pitchFamily="-106" charset="0"/>
                <a:ea typeface="Arial" pitchFamily="-106" charset="0"/>
                <a:cs typeface="Arial" pitchFamily="-106" charset="0"/>
              </a:rPr>
              <a:t>curve</a:t>
            </a:r>
          </a:p>
          <a:p>
            <a:pPr eaLnBrk="1" hangingPunct="1"/>
            <a:r>
              <a:rPr lang="en-US" sz="2800" dirty="0" smtClean="0">
                <a:latin typeface="Arial" pitchFamily="-106" charset="0"/>
                <a:ea typeface="Arial" pitchFamily="-106" charset="0"/>
                <a:cs typeface="Arial" pitchFamily="-106" charset="0"/>
              </a:rPr>
              <a:t>(Color Question)</a:t>
            </a:r>
            <a:endParaRPr lang="en-US" sz="2800" dirty="0">
              <a:latin typeface="Arial" pitchFamily="-106" charset="0"/>
              <a:ea typeface="Arial" pitchFamily="-106" charset="0"/>
              <a:cs typeface="Arial" pitchFamily="-106" charset="0"/>
            </a:endParaRPr>
          </a:p>
        </p:txBody>
      </p:sp>
      <p:pic>
        <p:nvPicPr>
          <p:cNvPr id="8196" name="Picture 4"/>
          <p:cNvPicPr>
            <a:picLocks noChangeAspect="1" noChangeArrowheads="1"/>
          </p:cNvPicPr>
          <p:nvPr/>
        </p:nvPicPr>
        <p:blipFill>
          <a:blip r:embed="rId5"/>
          <a:srcRect/>
          <a:stretch>
            <a:fillRect/>
          </a:stretch>
        </p:blipFill>
        <p:spPr bwMode="auto">
          <a:xfrm>
            <a:off x="6492875" y="1524000"/>
            <a:ext cx="2498725" cy="5257800"/>
          </a:xfrm>
          <a:prstGeom prst="rect">
            <a:avLst/>
          </a:prstGeom>
          <a:noFill/>
          <a:ln w="9525">
            <a:noFill/>
            <a:miter lim="800000"/>
            <a:headEnd/>
            <a:tailEnd/>
          </a:ln>
        </p:spPr>
      </p:pic>
      <p:pic>
        <p:nvPicPr>
          <p:cNvPr id="8197" name="Picture 4" descr="MyAP1e_fig_7a_20b.jpg"/>
          <p:cNvPicPr>
            <a:picLocks noChangeAspect="1"/>
          </p:cNvPicPr>
          <p:nvPr/>
        </p:nvPicPr>
        <p:blipFill>
          <a:blip r:embed="rId6"/>
          <a:srcRect/>
          <a:stretch>
            <a:fillRect/>
          </a:stretch>
        </p:blipFill>
        <p:spPr bwMode="auto">
          <a:xfrm>
            <a:off x="3657600" y="3200400"/>
            <a:ext cx="2538413"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0"/>
            <a:ext cx="8229600" cy="1143000"/>
          </a:xfrm>
        </p:spPr>
        <p:txBody>
          <a:bodyPr/>
          <a:lstStyle/>
          <a:p>
            <a:r>
              <a:rPr lang="en-US">
                <a:ea typeface="ＭＳ Ｐゴシック" pitchFamily="-106" charset="-128"/>
              </a:rPr>
              <a:t>Teacher Information</a:t>
            </a:r>
          </a:p>
        </p:txBody>
      </p:sp>
      <p:sp>
        <p:nvSpPr>
          <p:cNvPr id="65539" name="Content Placeholder 2"/>
          <p:cNvSpPr>
            <a:spLocks noGrp="1"/>
          </p:cNvSpPr>
          <p:nvPr>
            <p:ph idx="1"/>
          </p:nvPr>
        </p:nvSpPr>
        <p:spPr>
          <a:xfrm>
            <a:off x="0" y="838200"/>
            <a:ext cx="9144000" cy="6019800"/>
          </a:xfrm>
        </p:spPr>
        <p:txBody>
          <a:bodyPr/>
          <a:lstStyle/>
          <a:p>
            <a:r>
              <a:rPr lang="en-US" sz="2400" b="1">
                <a:ea typeface="ＭＳ Ｐゴシック" pitchFamily="-106" charset="-128"/>
              </a:rPr>
              <a:t>Hyperlink Slides </a:t>
            </a:r>
            <a:r>
              <a:rPr lang="en-US" sz="2400">
                <a:ea typeface="ＭＳ Ｐゴシック" pitchFamily="-106" charset="-128"/>
              </a:rPr>
              <a:t>- </a:t>
            </a:r>
            <a:r>
              <a:rPr lang="en-US" sz="2000">
                <a:ea typeface="ＭＳ Ｐゴシック" pitchFamily="-106" charset="-128"/>
              </a:rPr>
              <a:t>This presentation contain two types of hyperlinks.  Hyperlinks can be identified by the text being underlined and a different color (usually purple).</a:t>
            </a:r>
          </a:p>
          <a:p>
            <a:pPr lvl="1"/>
            <a:r>
              <a:rPr lang="en-US" sz="2000" b="1">
                <a:ea typeface="ＭＳ Ｐゴシック" pitchFamily="-106" charset="-128"/>
              </a:rPr>
              <a:t>Unit subsections hyperlinks</a:t>
            </a:r>
            <a:r>
              <a:rPr lang="en-US" sz="2000">
                <a:ea typeface="ＭＳ Ｐゴシック" pitchFamily="-106" charset="-128"/>
              </a:rPr>
              <a:t>:  Immediately after the unit title slide, a page (slide #3) can be found listing all of the unit’s subsections.  While in slide show mode, clicking on any of these hyperlinks will take the user directly to the beginning of that subsection.  This allows teachers quick access to each subsection.</a:t>
            </a:r>
          </a:p>
          <a:p>
            <a:pPr lvl="1"/>
            <a:r>
              <a:rPr lang="en-US" sz="2000" b="1">
                <a:ea typeface="ＭＳ Ｐゴシック" pitchFamily="-106" charset="-128"/>
              </a:rPr>
              <a:t>Bold print term hyperlinks:  </a:t>
            </a:r>
            <a:r>
              <a:rPr lang="en-US" sz="2000">
                <a:ea typeface="ＭＳ Ｐゴシック" pitchFamily="-106" charset="-128"/>
              </a:rPr>
              <a:t>Every bold print term from the unit is included in this presentation as a hyperlink.  While in slide show mode, clicking on any of the hyperlinks will take the user to a slide containing the formal definition of the term.  Clicking on the “arrow” in the bottom left corner of the definition slide will take the user back to the original point in the presentation. </a:t>
            </a:r>
          </a:p>
          <a:p>
            <a:pPr lvl="1">
              <a:buFont typeface="Arial" pitchFamily="-106" charset="0"/>
              <a:buNone/>
            </a:pPr>
            <a:r>
              <a:rPr lang="en-US" sz="2000">
                <a:ea typeface="ＭＳ Ｐゴシック" pitchFamily="-106" charset="-128"/>
              </a:rPr>
              <a:t>	These hyperlinks were included for teachers who want students to see or copy down the exact definition as stated in the text.  Most teachers prefer the definitions not be included to prevent students from only “copying down what is on the screen” and not actively listening to the presentation.</a:t>
            </a:r>
          </a:p>
          <a:p>
            <a:pPr lvl="1">
              <a:buFont typeface="Arial" pitchFamily="-106" charset="0"/>
              <a:buNone/>
            </a:pPr>
            <a:r>
              <a:rPr lang="en-US" sz="2000">
                <a:ea typeface="ＭＳ Ｐゴシック" pitchFamily="-106" charset="-128"/>
              </a:rPr>
              <a:t>	For teachers who continually use the Bold Print Term Hyperlinks option, please contact the author using the email address on the next slide to learn a technique to expedite the returning to the original point in the presentation.</a:t>
            </a:r>
          </a:p>
          <a:p>
            <a:pPr lvl="1">
              <a:buFont typeface="Arial" pitchFamily="-106" charset="0"/>
              <a:buNone/>
            </a:pPr>
            <a:r>
              <a:rPr lang="en-US" sz="2000">
                <a:ea typeface="ＭＳ Ｐゴシック" pitchFamily="-106" charset="-128"/>
              </a:rPr>
              <a:t>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0"/>
            <a:ext cx="8229600" cy="1143000"/>
          </a:xfrm>
        </p:spPr>
        <p:txBody>
          <a:bodyPr/>
          <a:lstStyle/>
          <a:p>
            <a:r>
              <a:rPr lang="en-US">
                <a:ea typeface="ＭＳ Ｐゴシック" pitchFamily="-106" charset="-128"/>
              </a:rPr>
              <a:t>Teacher Information</a:t>
            </a:r>
          </a:p>
        </p:txBody>
      </p:sp>
      <p:sp>
        <p:nvSpPr>
          <p:cNvPr id="66563" name="Content Placeholder 2"/>
          <p:cNvSpPr>
            <a:spLocks noGrp="1"/>
          </p:cNvSpPr>
          <p:nvPr>
            <p:ph idx="1"/>
          </p:nvPr>
        </p:nvSpPr>
        <p:spPr>
          <a:xfrm>
            <a:off x="0" y="838200"/>
            <a:ext cx="9144000" cy="4525963"/>
          </a:xfrm>
        </p:spPr>
        <p:txBody>
          <a:bodyPr/>
          <a:lstStyle/>
          <a:p>
            <a:r>
              <a:rPr lang="en-US" sz="2400" b="1">
                <a:ea typeface="ＭＳ Ｐゴシック" pitchFamily="-106" charset="-128"/>
              </a:rPr>
              <a:t>Continuity slides</a:t>
            </a:r>
          </a:p>
          <a:p>
            <a:pPr lvl="1"/>
            <a:r>
              <a:rPr lang="en-US" sz="2000">
                <a:ea typeface="ＭＳ Ｐゴシック" pitchFamily="-106" charset="-128"/>
              </a:rPr>
              <a:t>Throughout this presentation there are slides, usually of graphics or tables, that build on one another.  These are included for three purposes.  </a:t>
            </a:r>
          </a:p>
          <a:p>
            <a:pPr lvl="2"/>
            <a:r>
              <a:rPr lang="en-US" sz="1600">
                <a:ea typeface="ＭＳ Ｐゴシック" pitchFamily="-106" charset="-128"/>
              </a:rPr>
              <a:t>By presenting information in small chunks, students will find it easier to process and remember the concepts.  </a:t>
            </a:r>
          </a:p>
          <a:p>
            <a:pPr lvl="2"/>
            <a:r>
              <a:rPr lang="en-US" sz="1600">
                <a:ea typeface="ＭＳ Ｐゴシック" pitchFamily="-106" charset="-128"/>
              </a:rPr>
              <a:t>By continually changing slides, students will stay interested in the presentation.</a:t>
            </a:r>
          </a:p>
          <a:p>
            <a:pPr lvl="2"/>
            <a:r>
              <a:rPr lang="en-US" sz="1600">
                <a:ea typeface="ＭＳ Ｐゴシック" pitchFamily="-106" charset="-128"/>
              </a:rPr>
              <a:t>To facilitate class discussion and critical thinking.  Students should be encouraged to think about “what might come next” in the series of slides.  </a:t>
            </a:r>
          </a:p>
          <a:p>
            <a:r>
              <a:rPr lang="en-US" sz="2400">
                <a:ea typeface="ＭＳ Ｐゴシック" pitchFamily="-106" charset="-128"/>
              </a:rPr>
              <a:t>Please feel free to contact me at </a:t>
            </a:r>
            <a:r>
              <a:rPr lang="en-US" sz="2400">
                <a:ea typeface="ＭＳ Ｐゴシック" pitchFamily="-106" charset="-128"/>
                <a:hlinkClick r:id="rId2"/>
              </a:rPr>
              <a:t>kkorek@germantown.k12.wi.us</a:t>
            </a:r>
            <a:r>
              <a:rPr lang="en-US" sz="2400">
                <a:ea typeface="ＭＳ Ｐゴシック" pitchFamily="-106" charset="-128"/>
              </a:rPr>
              <a:t> with any questions, concerns, suggestions, etc. regarding these presentations. </a:t>
            </a:r>
          </a:p>
          <a:p>
            <a:pPr lvl="1">
              <a:buFont typeface="Arial" pitchFamily="-106" charset="0"/>
              <a:buNone/>
            </a:pPr>
            <a:r>
              <a:rPr lang="en-US" sz="2000">
                <a:ea typeface="ＭＳ Ｐゴシック" pitchFamily="-106" charset="-128"/>
              </a:rPr>
              <a:t>Kent Korek</a:t>
            </a:r>
          </a:p>
          <a:p>
            <a:pPr lvl="1">
              <a:buFont typeface="Arial" pitchFamily="-106" charset="0"/>
              <a:buNone/>
            </a:pPr>
            <a:r>
              <a:rPr lang="en-US" sz="2000">
                <a:ea typeface="ＭＳ Ｐゴシック" pitchFamily="-106" charset="-128"/>
              </a:rPr>
              <a:t>Germantown High School</a:t>
            </a:r>
          </a:p>
          <a:p>
            <a:pPr lvl="1">
              <a:buFont typeface="Arial" pitchFamily="-106" charset="0"/>
              <a:buNone/>
            </a:pPr>
            <a:r>
              <a:rPr lang="en-US" sz="2000">
                <a:ea typeface="ＭＳ Ｐゴシック" pitchFamily="-106" charset="-128"/>
              </a:rPr>
              <a:t>Germantown, WI 53022</a:t>
            </a:r>
          </a:p>
          <a:p>
            <a:pPr lvl="1">
              <a:buFont typeface="Arial" pitchFamily="-106" charset="0"/>
              <a:buNone/>
            </a:pPr>
            <a:r>
              <a:rPr lang="en-US" sz="2000">
                <a:ea typeface="ＭＳ Ｐゴシック" pitchFamily="-106" charset="-128"/>
              </a:rPr>
              <a:t>262-253-3400</a:t>
            </a:r>
          </a:p>
          <a:p>
            <a:pPr lvl="1">
              <a:buFont typeface="Arial" pitchFamily="-106" charset="0"/>
              <a:buNone/>
            </a:pPr>
            <a:r>
              <a:rPr lang="en-US" sz="2000">
                <a:ea typeface="ＭＳ Ｐゴシック" pitchFamily="-106" charset="-128"/>
                <a:hlinkClick r:id="rId2"/>
              </a:rPr>
              <a:t>kkorek@germantown.k12.wi.us</a:t>
            </a:r>
            <a:r>
              <a:rPr lang="en-US" sz="2000">
                <a:ea typeface="ＭＳ Ｐゴシック" pitchFamily="-106" charset="-128"/>
              </a:rPr>
              <a: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Division title (green print)</a:t>
            </a:r>
            <a:br>
              <a:rPr lang="en-US">
                <a:latin typeface="Arial" pitchFamily="-106" charset="0"/>
                <a:ea typeface="Arial" pitchFamily="-106" charset="0"/>
                <a:cs typeface="Arial" pitchFamily="-106" charset="0"/>
              </a:rPr>
            </a:br>
            <a:r>
              <a:rPr lang="en-US">
                <a:latin typeface="Arial" pitchFamily="-106" charset="0"/>
                <a:ea typeface="Arial" pitchFamily="-106" charset="0"/>
                <a:cs typeface="Arial" pitchFamily="-106" charset="0"/>
              </a:rPr>
              <a:t>subdivision title (</a:t>
            </a:r>
            <a:r>
              <a:rPr lang="en-US" sz="4000" i="1">
                <a:latin typeface="Arial" pitchFamily="-106" charset="0"/>
                <a:ea typeface="Arial" pitchFamily="-106" charset="0"/>
                <a:cs typeface="Arial" pitchFamily="-106" charset="0"/>
              </a:rPr>
              <a:t>blue print)</a:t>
            </a:r>
          </a:p>
        </p:txBody>
      </p:sp>
      <p:sp>
        <p:nvSpPr>
          <p:cNvPr id="67587" name="Content Placeholder 2"/>
          <p:cNvSpPr>
            <a:spLocks noGrp="1"/>
          </p:cNvSpPr>
          <p:nvPr>
            <p:ph idx="1"/>
          </p:nvPr>
        </p:nvSpPr>
        <p:spPr/>
        <p:txBody>
          <a:bodyPr/>
          <a:lstStyle/>
          <a:p>
            <a:pPr eaLnBrk="1" hangingPunct="1"/>
            <a:r>
              <a:rPr lang="en-US" sz="4000">
                <a:latin typeface="Arial" pitchFamily="-106" charset="0"/>
                <a:ea typeface="Arial" pitchFamily="-106" charset="0"/>
                <a:cs typeface="Arial" pitchFamily="-106" charset="0"/>
              </a:rPr>
              <a:t>xxx</a:t>
            </a:r>
          </a:p>
          <a:p>
            <a:pPr lvl="1" eaLnBrk="1" hangingPunct="1"/>
            <a:r>
              <a:rPr lang="en-US" sz="3600">
                <a:latin typeface="Arial" pitchFamily="-106" charset="0"/>
                <a:ea typeface="Arial" pitchFamily="-106" charset="0"/>
                <a:cs typeface="Arial" pitchFamily="-106" charset="0"/>
              </a:rPr>
              <a:t>xxx</a:t>
            </a:r>
          </a:p>
          <a:p>
            <a:pPr lvl="1" eaLnBrk="1" hangingPunct="1"/>
            <a:r>
              <a:rPr lang="en-US" sz="3600">
                <a:latin typeface="Arial" pitchFamily="-106" charset="0"/>
                <a:ea typeface="Arial" pitchFamily="-106" charset="0"/>
                <a:cs typeface="Arial" pitchFamily="-106" charset="0"/>
              </a:rPr>
              <a:t>xxx</a:t>
            </a:r>
            <a:endParaRPr lang="en-US">
              <a:latin typeface="Arial" pitchFamily="-106" charset="0"/>
              <a:ea typeface="Arial" pitchFamily="-106" charset="0"/>
              <a:cs typeface="Arial" pitchFamily="-106"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0" y="274638"/>
            <a:ext cx="9144000" cy="1143000"/>
          </a:xfrm>
        </p:spPr>
        <p:txBody>
          <a:bodyPr/>
          <a:lstStyle/>
          <a:p>
            <a:pPr eaLnBrk="1" hangingPunct="1"/>
            <a:r>
              <a:rPr lang="en-US">
                <a:latin typeface="Arial" pitchFamily="-106" charset="0"/>
                <a:ea typeface="Arial" pitchFamily="-106" charset="0"/>
                <a:cs typeface="Arial" pitchFamily="-106" charset="0"/>
              </a:rPr>
              <a:t>Division title (green print)</a:t>
            </a:r>
            <a:br>
              <a:rPr lang="en-US">
                <a:latin typeface="Arial" pitchFamily="-106" charset="0"/>
                <a:ea typeface="Arial" pitchFamily="-106" charset="0"/>
                <a:cs typeface="Arial" pitchFamily="-106" charset="0"/>
              </a:rPr>
            </a:br>
            <a:r>
              <a:rPr lang="en-US">
                <a:latin typeface="Arial" pitchFamily="-106" charset="0"/>
                <a:ea typeface="Arial" pitchFamily="-106" charset="0"/>
                <a:cs typeface="Arial" pitchFamily="-106" charset="0"/>
              </a:rPr>
              <a:t>subdivision title (</a:t>
            </a:r>
            <a:r>
              <a:rPr lang="en-US" sz="4000" i="1">
                <a:latin typeface="Arial" pitchFamily="-106" charset="0"/>
                <a:ea typeface="Arial" pitchFamily="-106" charset="0"/>
                <a:cs typeface="Arial" pitchFamily="-106" charset="0"/>
              </a:rPr>
              <a:t>blue print)</a:t>
            </a:r>
          </a:p>
        </p:txBody>
      </p:sp>
      <p:sp>
        <p:nvSpPr>
          <p:cNvPr id="68611" name="Text Box 4"/>
          <p:cNvSpPr txBox="1">
            <a:spLocks noChangeArrowheads="1"/>
          </p:cNvSpPr>
          <p:nvPr/>
        </p:nvSpPr>
        <p:spPr bwMode="auto">
          <a:xfrm>
            <a:off x="304800" y="6216650"/>
            <a:ext cx="85344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a:t>Use this slide to add a table, chart, clip art, picture, diagram, or video clip.  Delete this box when finished</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Definition Slide</a:t>
            </a:r>
          </a:p>
        </p:txBody>
      </p:sp>
      <p:sp>
        <p:nvSpPr>
          <p:cNvPr id="69635"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add definition here</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p:txBody>
          <a:bodyPr/>
          <a:lstStyle/>
          <a:p>
            <a:r>
              <a:rPr lang="en-US" sz="9600">
                <a:latin typeface="Arial" pitchFamily="-106" charset="0"/>
                <a:ea typeface="Arial" pitchFamily="-106" charset="0"/>
                <a:cs typeface="Arial" pitchFamily="-106" charset="0"/>
              </a:rPr>
              <a:t>Definition Slides</a:t>
            </a:r>
          </a:p>
        </p:txBody>
      </p:sp>
      <p:sp>
        <p:nvSpPr>
          <p:cNvPr id="3" name="Action Button: Custom 2">
            <a:hlinkClick r:id="" action="ppaction://hlinkshowjump?jump=lastslideviewed" highlightClick="1"/>
          </p:cNvPr>
          <p:cNvSpPr/>
          <p:nvPr/>
        </p:nvSpPr>
        <p:spPr>
          <a:xfrm>
            <a:off x="0" y="0"/>
            <a:ext cx="9144000" cy="68580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Memory</a:t>
            </a:r>
          </a:p>
        </p:txBody>
      </p:sp>
      <p:sp>
        <p:nvSpPr>
          <p:cNvPr id="71683"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persistence of learning over time through the storage and retrieval of information.</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Encoding</a:t>
            </a:r>
          </a:p>
        </p:txBody>
      </p:sp>
      <p:sp>
        <p:nvSpPr>
          <p:cNvPr id="72707"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processing of information into the memory systems – for example, by extracting meaning</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Storage</a:t>
            </a:r>
          </a:p>
        </p:txBody>
      </p:sp>
      <p:sp>
        <p:nvSpPr>
          <p:cNvPr id="73731"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retention of encoded information over time.</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Retrieval</a:t>
            </a:r>
          </a:p>
        </p:txBody>
      </p:sp>
      <p:sp>
        <p:nvSpPr>
          <p:cNvPr id="74755"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process of getting information out of memory storage.</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ea typeface="ＭＳ Ｐゴシック" pitchFamily="-106" charset="-128"/>
              </a:rPr>
              <a:t>The 12 Days of Christmas</a:t>
            </a:r>
          </a:p>
        </p:txBody>
      </p:sp>
      <p:sp>
        <p:nvSpPr>
          <p:cNvPr id="9219" name="Content Placeholder 2"/>
          <p:cNvSpPr>
            <a:spLocks noGrp="1"/>
          </p:cNvSpPr>
          <p:nvPr>
            <p:ph idx="1"/>
          </p:nvPr>
        </p:nvSpPr>
        <p:spPr/>
        <p:txBody>
          <a:bodyPr/>
          <a:lstStyle/>
          <a:p>
            <a:r>
              <a:rPr lang="en-US">
                <a:ea typeface="ＭＳ Ｐゴシック" pitchFamily="-106" charset="-128"/>
              </a:rPr>
              <a:t>On your paper, write the numbers 1-12.  </a:t>
            </a:r>
          </a:p>
          <a:p>
            <a:r>
              <a:rPr lang="en-US">
                <a:ea typeface="ＭＳ Ｐゴシック" pitchFamily="-106" charset="-128"/>
              </a:rPr>
              <a:t>Next to each number, write the gift that was given on that day in the song “The 12 days of Christmas”</a:t>
            </a:r>
          </a:p>
          <a:p>
            <a:r>
              <a:rPr lang="en-US">
                <a:ea typeface="ＭＳ Ｐゴシック" pitchFamily="-106" charset="-128"/>
              </a:rPr>
              <a:t>Do this WITHOUT talking to a neighbor.</a:t>
            </a:r>
          </a:p>
          <a:p>
            <a:r>
              <a:rPr lang="en-US">
                <a:ea typeface="ＭＳ Ｐゴシック" pitchFamily="-106" charset="-128"/>
              </a:rPr>
              <a:t>The song starts – “On the first day of Christmas my true love gave to me…”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Sensory Memory</a:t>
            </a:r>
          </a:p>
        </p:txBody>
      </p:sp>
      <p:sp>
        <p:nvSpPr>
          <p:cNvPr id="75779"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immediate, very brief recording of sensory information in the memory system.</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Short-term Memory</a:t>
            </a:r>
          </a:p>
        </p:txBody>
      </p:sp>
      <p:sp>
        <p:nvSpPr>
          <p:cNvPr id="76803"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activated memory that holds a few items briefly, such as the seven digits of a phone number while dialing before the information is stored or forgotten.</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Long-term Memory</a:t>
            </a:r>
          </a:p>
        </p:txBody>
      </p:sp>
      <p:sp>
        <p:nvSpPr>
          <p:cNvPr id="77827"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relatively permanent and limitless storehouse of the memory system.  Includes knowledge, skills, and experiences.</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Working Memory</a:t>
            </a:r>
          </a:p>
        </p:txBody>
      </p:sp>
      <p:sp>
        <p:nvSpPr>
          <p:cNvPr id="78851"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a newer understanding of short-term memory that focuses on conscious, active processing of incoming auditory and visual-spatial information, and of information retrieved from long-term memory.</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Parallel Processing</a:t>
            </a:r>
          </a:p>
        </p:txBody>
      </p:sp>
      <p:sp>
        <p:nvSpPr>
          <p:cNvPr id="79875"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processing of many aspects of a problem simultaneously; the brain’s natural mode of information processing for many functions.  Contrasts with the step-by-step (serial) processing of most computers and of conscious problem solving.</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Automatic Processing</a:t>
            </a:r>
          </a:p>
        </p:txBody>
      </p:sp>
      <p:sp>
        <p:nvSpPr>
          <p:cNvPr id="80899"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unconscious encoding of incidental information, such as space, time and frequency, and of well-learned information, such as word meanings.</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Effortful Processing</a:t>
            </a:r>
          </a:p>
        </p:txBody>
      </p:sp>
      <p:sp>
        <p:nvSpPr>
          <p:cNvPr id="81923"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encoding that requires attention and conscious effort.</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Rehearsal</a:t>
            </a:r>
          </a:p>
        </p:txBody>
      </p:sp>
      <p:sp>
        <p:nvSpPr>
          <p:cNvPr id="82947"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conscious repetition of information, either to maintain it in consciousness or to encode it for storage.</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Spacing Effect</a:t>
            </a:r>
          </a:p>
        </p:txBody>
      </p:sp>
      <p:sp>
        <p:nvSpPr>
          <p:cNvPr id="83971"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the tendency for distributed study or practice to yield better long-term retention than is achieved through massed study or practice.</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a:latin typeface="Arial" pitchFamily="-106" charset="0"/>
                <a:ea typeface="Arial" pitchFamily="-106" charset="0"/>
                <a:cs typeface="Arial" pitchFamily="-106" charset="0"/>
              </a:rPr>
              <a:t>Serial Position Effect</a:t>
            </a:r>
          </a:p>
        </p:txBody>
      </p:sp>
      <p:sp>
        <p:nvSpPr>
          <p:cNvPr id="84995" name="Content Placeholder 2"/>
          <p:cNvSpPr>
            <a:spLocks noGrp="1"/>
          </p:cNvSpPr>
          <p:nvPr>
            <p:ph idx="1"/>
          </p:nvPr>
        </p:nvSpPr>
        <p:spPr/>
        <p:txBody>
          <a:bodyPr/>
          <a:lstStyle/>
          <a:p>
            <a:pPr eaLnBrk="1" hangingPunct="1">
              <a:buFont typeface="Arial" pitchFamily="-106" charset="0"/>
              <a:buNone/>
            </a:pPr>
            <a:r>
              <a:rPr lang="en-US">
                <a:latin typeface="Arial" pitchFamily="-106" charset="0"/>
                <a:ea typeface="Arial" pitchFamily="-106" charset="0"/>
                <a:cs typeface="Arial" pitchFamily="-106" charset="0"/>
              </a:rPr>
              <a:t>= our tendency to recall best the last and first items in a list.</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39089</TotalTime>
  <Words>2606</Words>
  <Application>Microsoft Office PowerPoint</Application>
  <PresentationFormat>On-screen Show (4:3)</PresentationFormat>
  <Paragraphs>384</Paragraphs>
  <Slides>124</Slides>
  <Notes>11</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Office Theme</vt:lpstr>
      <vt:lpstr>Do Now</vt:lpstr>
      <vt:lpstr>Day 1</vt:lpstr>
      <vt:lpstr>Unit 2 Exam: Research &amp; Social</vt:lpstr>
      <vt:lpstr>Introduction  Atkinson-Shiffrin Three-Stage Model</vt:lpstr>
      <vt:lpstr>PowerPoint Presentation</vt:lpstr>
      <vt:lpstr>Encoding: Getting Information In How We Encode</vt:lpstr>
      <vt:lpstr> Automatic Processing  Read the Poem</vt:lpstr>
      <vt:lpstr>Encoding: Getting Information In How We Encode</vt:lpstr>
      <vt:lpstr>The 12 Days of Christmas</vt:lpstr>
      <vt:lpstr>PowerPoint Presentation</vt:lpstr>
      <vt:lpstr>Rehearsal &amp; Memory</vt:lpstr>
      <vt:lpstr>Encoding: Getting Information In How We Encode</vt:lpstr>
      <vt:lpstr>Encoding: Getting Information In How We Encode</vt:lpstr>
      <vt:lpstr>Encoding: Getting Information In How We Encode</vt:lpstr>
      <vt:lpstr>Day 2</vt:lpstr>
      <vt:lpstr>Test Corrections</vt:lpstr>
      <vt:lpstr>Encoding: Meaning &amp; Memory</vt:lpstr>
      <vt:lpstr>PowerPoint Presentation</vt:lpstr>
      <vt:lpstr>Encoding &amp; Memory</vt:lpstr>
      <vt:lpstr>Encoding: Getting Information In What We Encode</vt:lpstr>
      <vt:lpstr>Encoding: Getting Information In What We Encode</vt:lpstr>
      <vt:lpstr>Encoding: Getting Information In What We Encode</vt:lpstr>
      <vt:lpstr>PowerPoint Presentation</vt:lpstr>
      <vt:lpstr>Storage: Retaining Information </vt:lpstr>
      <vt:lpstr>Storage: Retaining Information</vt:lpstr>
      <vt:lpstr>Storage: Retaining Information Working/Short-Term Memory</vt:lpstr>
      <vt:lpstr>Storage: Retaining Information </vt:lpstr>
      <vt:lpstr>Storage: Retaining Information Storing Memories in the Brain</vt:lpstr>
      <vt:lpstr>Storage: Retaining Information Storing Memories in the Brain</vt:lpstr>
      <vt:lpstr>PowerPoint Presentation</vt:lpstr>
      <vt:lpstr>PowerPoint Presentation</vt:lpstr>
      <vt:lpstr>Day 3</vt:lpstr>
      <vt:lpstr>Retrieval: Getting Information Out </vt:lpstr>
      <vt:lpstr>Handout 7a</vt:lpstr>
      <vt:lpstr>Retrieval: Getting Information Out Retrieval Cues</vt:lpstr>
      <vt:lpstr>PowerPoint Presentation</vt:lpstr>
      <vt:lpstr>Listen to the following list:</vt:lpstr>
      <vt:lpstr>Rest</vt:lpstr>
      <vt:lpstr>Snore</vt:lpstr>
      <vt:lpstr>Sound</vt:lpstr>
      <vt:lpstr>Tired</vt:lpstr>
      <vt:lpstr>Bed</vt:lpstr>
      <vt:lpstr>Comfort</vt:lpstr>
      <vt:lpstr>Awake</vt:lpstr>
      <vt:lpstr>Eat</vt:lpstr>
      <vt:lpstr>Wake</vt:lpstr>
      <vt:lpstr>Dream</vt:lpstr>
      <vt:lpstr>Slumber</vt:lpstr>
      <vt:lpstr>Night</vt:lpstr>
      <vt:lpstr>Write down as many words as you can remember</vt:lpstr>
      <vt:lpstr>Raise your hand if you remember the word ardvark.</vt:lpstr>
      <vt:lpstr>Raise your hand if you remember the word sleep.</vt:lpstr>
      <vt:lpstr>Retrieval: Getting Information Out Context Effects &amp; Priming</vt:lpstr>
      <vt:lpstr>PowerPoint Presentation</vt:lpstr>
      <vt:lpstr>Retrieval: Getting Information Out Moods and Memories</vt:lpstr>
      <vt:lpstr>Day 4</vt:lpstr>
      <vt:lpstr>Forgetting</vt:lpstr>
      <vt:lpstr>Encoding Failure </vt:lpstr>
      <vt:lpstr>Encoding Failure </vt:lpstr>
      <vt:lpstr>Encoding Failure </vt:lpstr>
      <vt:lpstr>Storage Decay </vt:lpstr>
      <vt:lpstr>Retrieval Failure </vt:lpstr>
      <vt:lpstr>Retrieval Failure Interference</vt:lpstr>
      <vt:lpstr>PowerPoint Presentation</vt:lpstr>
      <vt:lpstr>Retrieval Failure Motivated Forgetting</vt:lpstr>
      <vt:lpstr>Create a poster showing Schacter’s 7 Sins of Memory.  Include an image &amp; description/mnemonic to help you remember each.  You can collaborate with your group, but make sure each person in the group is working on a different “sin.”  I will post the best ones!  </vt:lpstr>
      <vt:lpstr>Memory Construction</vt:lpstr>
      <vt:lpstr>Misinformation and Imagination Effects</vt:lpstr>
      <vt:lpstr>Source Amnesia </vt:lpstr>
      <vt:lpstr>Discerning True and False Memories</vt:lpstr>
      <vt:lpstr>Children’s Eyewitness Recall </vt:lpstr>
      <vt:lpstr>Repressed or Constructed Memories of Abuse?</vt:lpstr>
      <vt:lpstr>Repressed or Constructed Memories of Abuse?</vt:lpstr>
      <vt:lpstr>Improving Memory</vt:lpstr>
      <vt:lpstr>Improving Memory Techniques </vt:lpstr>
      <vt:lpstr>Proper Flashcard Use</vt:lpstr>
      <vt:lpstr>Concept Map</vt:lpstr>
      <vt:lpstr>The End</vt:lpstr>
      <vt:lpstr>Teacher Information</vt:lpstr>
      <vt:lpstr>Teacher Information</vt:lpstr>
      <vt:lpstr>Teacher Information</vt:lpstr>
      <vt:lpstr>Division title (green print) subdivision title (blue print)</vt:lpstr>
      <vt:lpstr>Division title (green print) subdivision title (blue print)</vt:lpstr>
      <vt:lpstr>Definition Slide</vt:lpstr>
      <vt:lpstr>Definition Slides</vt:lpstr>
      <vt:lpstr>Memory</vt:lpstr>
      <vt:lpstr>Encoding</vt:lpstr>
      <vt:lpstr>Storage</vt:lpstr>
      <vt:lpstr>Retrieval</vt:lpstr>
      <vt:lpstr>Sensory Memory</vt:lpstr>
      <vt:lpstr>Short-term Memory</vt:lpstr>
      <vt:lpstr>Long-term Memory</vt:lpstr>
      <vt:lpstr>Working Memory</vt:lpstr>
      <vt:lpstr>Parallel Processing</vt:lpstr>
      <vt:lpstr>Automatic Processing</vt:lpstr>
      <vt:lpstr>Effortful Processing</vt:lpstr>
      <vt:lpstr>Rehearsal</vt:lpstr>
      <vt:lpstr>Spacing Effect</vt:lpstr>
      <vt:lpstr>Serial Position Effect</vt:lpstr>
      <vt:lpstr>Visual Encoding</vt:lpstr>
      <vt:lpstr>Acoustic Encoding</vt:lpstr>
      <vt:lpstr>Semantic Encoding</vt:lpstr>
      <vt:lpstr>Imagery</vt:lpstr>
      <vt:lpstr>Mnemonics</vt:lpstr>
      <vt:lpstr>Chunking</vt:lpstr>
      <vt:lpstr>Iconic Memory</vt:lpstr>
      <vt:lpstr>Echoic Memory</vt:lpstr>
      <vt:lpstr>Long-term Potentiation (LTP)</vt:lpstr>
      <vt:lpstr>Flashbulb Memory</vt:lpstr>
      <vt:lpstr>Amnesia</vt:lpstr>
      <vt:lpstr>Implicit Memory</vt:lpstr>
      <vt:lpstr>Explicit Memory</vt:lpstr>
      <vt:lpstr>Hippocampus</vt:lpstr>
      <vt:lpstr>Recall</vt:lpstr>
      <vt:lpstr>Recognition</vt:lpstr>
      <vt:lpstr>Relearning</vt:lpstr>
      <vt:lpstr>Priming</vt:lpstr>
      <vt:lpstr>Deja Vu</vt:lpstr>
      <vt:lpstr>Mood Congruent Memory</vt:lpstr>
      <vt:lpstr>Proactive Interference</vt:lpstr>
      <vt:lpstr>Retroactive Interference</vt:lpstr>
      <vt:lpstr>Repression</vt:lpstr>
      <vt:lpstr>Misinformation Effect</vt:lpstr>
      <vt:lpstr>Source Amnesia</vt:lpstr>
    </vt:vector>
  </TitlesOfParts>
  <Company>GSD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GSD</dc:creator>
  <cp:lastModifiedBy>Alicia Greenwald</cp:lastModifiedBy>
  <cp:revision>239</cp:revision>
  <cp:lastPrinted>2014-10-10T15:16:02Z</cp:lastPrinted>
  <dcterms:created xsi:type="dcterms:W3CDTF">2014-09-29T18:16:47Z</dcterms:created>
  <dcterms:modified xsi:type="dcterms:W3CDTF">2015-10-05T21:52:20Z</dcterms:modified>
</cp:coreProperties>
</file>