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9"/>
  </p:notesMasterIdLst>
  <p:handoutMasterIdLst>
    <p:handoutMasterId r:id="rId70"/>
  </p:handoutMasterIdLst>
  <p:sldIdLst>
    <p:sldId id="256" r:id="rId2"/>
    <p:sldId id="336" r:id="rId3"/>
    <p:sldId id="279" r:id="rId4"/>
    <p:sldId id="280" r:id="rId5"/>
    <p:sldId id="281" r:id="rId6"/>
    <p:sldId id="282" r:id="rId7"/>
    <p:sldId id="283" r:id="rId8"/>
    <p:sldId id="284" r:id="rId9"/>
    <p:sldId id="275" r:id="rId10"/>
    <p:sldId id="293" r:id="rId11"/>
    <p:sldId id="294" r:id="rId12"/>
    <p:sldId id="287" r:id="rId13"/>
    <p:sldId id="288" r:id="rId14"/>
    <p:sldId id="289" r:id="rId15"/>
    <p:sldId id="291" r:id="rId16"/>
    <p:sldId id="277" r:id="rId17"/>
    <p:sldId id="278" r:id="rId18"/>
    <p:sldId id="344" r:id="rId19"/>
    <p:sldId id="335" r:id="rId20"/>
    <p:sldId id="269" r:id="rId21"/>
    <p:sldId id="302" r:id="rId22"/>
    <p:sldId id="285" r:id="rId23"/>
    <p:sldId id="274" r:id="rId24"/>
    <p:sldId id="286" r:id="rId25"/>
    <p:sldId id="295" r:id="rId26"/>
    <p:sldId id="297" r:id="rId27"/>
    <p:sldId id="296" r:id="rId28"/>
    <p:sldId id="298" r:id="rId29"/>
    <p:sldId id="329" r:id="rId30"/>
    <p:sldId id="301" r:id="rId31"/>
    <p:sldId id="345" r:id="rId32"/>
    <p:sldId id="347" r:id="rId33"/>
    <p:sldId id="305" r:id="rId34"/>
    <p:sldId id="353" r:id="rId35"/>
    <p:sldId id="309" r:id="rId36"/>
    <p:sldId id="349" r:id="rId37"/>
    <p:sldId id="330" r:id="rId38"/>
    <p:sldId id="308" r:id="rId39"/>
    <p:sldId id="307" r:id="rId40"/>
    <p:sldId id="299" r:id="rId41"/>
    <p:sldId id="300" r:id="rId42"/>
    <p:sldId id="306" r:id="rId43"/>
    <p:sldId id="303" r:id="rId44"/>
    <p:sldId id="323" r:id="rId45"/>
    <p:sldId id="331" r:id="rId46"/>
    <p:sldId id="310" r:id="rId47"/>
    <p:sldId id="351" r:id="rId48"/>
    <p:sldId id="352" r:id="rId49"/>
    <p:sldId id="311" r:id="rId50"/>
    <p:sldId id="312" r:id="rId51"/>
    <p:sldId id="324" r:id="rId52"/>
    <p:sldId id="325" r:id="rId53"/>
    <p:sldId id="313" r:id="rId54"/>
    <p:sldId id="314" r:id="rId55"/>
    <p:sldId id="348" r:id="rId56"/>
    <p:sldId id="326" r:id="rId57"/>
    <p:sldId id="315" r:id="rId58"/>
    <p:sldId id="316" r:id="rId59"/>
    <p:sldId id="317" r:id="rId60"/>
    <p:sldId id="318" r:id="rId61"/>
    <p:sldId id="319" r:id="rId62"/>
    <p:sldId id="322" r:id="rId63"/>
    <p:sldId id="332" r:id="rId64"/>
    <p:sldId id="333" r:id="rId65"/>
    <p:sldId id="334" r:id="rId66"/>
    <p:sldId id="327" r:id="rId67"/>
    <p:sldId id="328" r:id="rId68"/>
  </p:sldIdLst>
  <p:sldSz cx="9144000" cy="6858000" type="screen4x3"/>
  <p:notesSz cx="7132638"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10" cy="470932"/>
          </a:xfrm>
          <a:prstGeom prst="rect">
            <a:avLst/>
          </a:prstGeom>
        </p:spPr>
        <p:txBody>
          <a:bodyPr vert="horz" lIns="94576" tIns="47288" rIns="94576" bIns="47288" rtlCol="0"/>
          <a:lstStyle>
            <a:lvl1pPr algn="l">
              <a:defRPr sz="1200"/>
            </a:lvl1pPr>
          </a:lstStyle>
          <a:p>
            <a:endParaRPr lang="en-US"/>
          </a:p>
        </p:txBody>
      </p:sp>
      <p:sp>
        <p:nvSpPr>
          <p:cNvPr id="3" name="Date Placeholder 2"/>
          <p:cNvSpPr>
            <a:spLocks noGrp="1"/>
          </p:cNvSpPr>
          <p:nvPr>
            <p:ph type="dt" sz="quarter" idx="1"/>
          </p:nvPr>
        </p:nvSpPr>
        <p:spPr>
          <a:xfrm>
            <a:off x="4040178" y="0"/>
            <a:ext cx="3090810" cy="470932"/>
          </a:xfrm>
          <a:prstGeom prst="rect">
            <a:avLst/>
          </a:prstGeom>
        </p:spPr>
        <p:txBody>
          <a:bodyPr vert="horz" lIns="94576" tIns="47288" rIns="94576" bIns="47288" rtlCol="0"/>
          <a:lstStyle>
            <a:lvl1pPr algn="r">
              <a:defRPr sz="1200"/>
            </a:lvl1pPr>
          </a:lstStyle>
          <a:p>
            <a:fld id="{A0D33A93-C9EA-4A21-838A-3D0E5F4591DA}" type="datetimeFigureOut">
              <a:rPr lang="en-US" smtClean="0"/>
              <a:t>2/23/2015</a:t>
            </a:fld>
            <a:endParaRPr lang="en-US"/>
          </a:p>
        </p:txBody>
      </p:sp>
      <p:sp>
        <p:nvSpPr>
          <p:cNvPr id="4" name="Footer Placeholder 3"/>
          <p:cNvSpPr>
            <a:spLocks noGrp="1"/>
          </p:cNvSpPr>
          <p:nvPr>
            <p:ph type="ftr" sz="quarter" idx="2"/>
          </p:nvPr>
        </p:nvSpPr>
        <p:spPr>
          <a:xfrm>
            <a:off x="0" y="8946071"/>
            <a:ext cx="3090810" cy="470932"/>
          </a:xfrm>
          <a:prstGeom prst="rect">
            <a:avLst/>
          </a:prstGeom>
        </p:spPr>
        <p:txBody>
          <a:bodyPr vert="horz" lIns="94576" tIns="47288" rIns="94576" bIns="47288" rtlCol="0" anchor="b"/>
          <a:lstStyle>
            <a:lvl1pPr algn="l">
              <a:defRPr sz="1200"/>
            </a:lvl1pPr>
          </a:lstStyle>
          <a:p>
            <a:endParaRPr lang="en-US"/>
          </a:p>
        </p:txBody>
      </p:sp>
      <p:sp>
        <p:nvSpPr>
          <p:cNvPr id="5" name="Slide Number Placeholder 4"/>
          <p:cNvSpPr>
            <a:spLocks noGrp="1"/>
          </p:cNvSpPr>
          <p:nvPr>
            <p:ph type="sldNum" sz="quarter" idx="3"/>
          </p:nvPr>
        </p:nvSpPr>
        <p:spPr>
          <a:xfrm>
            <a:off x="4040178" y="8946071"/>
            <a:ext cx="3090810" cy="470932"/>
          </a:xfrm>
          <a:prstGeom prst="rect">
            <a:avLst/>
          </a:prstGeom>
        </p:spPr>
        <p:txBody>
          <a:bodyPr vert="horz" lIns="94576" tIns="47288" rIns="94576" bIns="47288" rtlCol="0" anchor="b"/>
          <a:lstStyle>
            <a:lvl1pPr algn="r">
              <a:defRPr sz="1200"/>
            </a:lvl1pPr>
          </a:lstStyle>
          <a:p>
            <a:fld id="{18269526-5BD8-4578-8C1E-7C32F75E5213}" type="slidenum">
              <a:rPr lang="en-US" smtClean="0"/>
              <a:t>‹#›</a:t>
            </a:fld>
            <a:endParaRPr lang="en-US"/>
          </a:p>
        </p:txBody>
      </p:sp>
    </p:spTree>
    <p:extLst>
      <p:ext uri="{BB962C8B-B14F-4D97-AF65-F5344CB8AC3E}">
        <p14:creationId xmlns:p14="http://schemas.microsoft.com/office/powerpoint/2010/main" val="1858202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10" cy="470932"/>
          </a:xfrm>
          <a:prstGeom prst="rect">
            <a:avLst/>
          </a:prstGeom>
        </p:spPr>
        <p:txBody>
          <a:bodyPr vert="horz" lIns="94576" tIns="47288" rIns="94576" bIns="47288" rtlCol="0"/>
          <a:lstStyle>
            <a:lvl1pPr algn="l">
              <a:defRPr sz="1200"/>
            </a:lvl1pPr>
          </a:lstStyle>
          <a:p>
            <a:endParaRPr lang="en-US"/>
          </a:p>
        </p:txBody>
      </p:sp>
      <p:sp>
        <p:nvSpPr>
          <p:cNvPr id="3" name="Date Placeholder 2"/>
          <p:cNvSpPr>
            <a:spLocks noGrp="1"/>
          </p:cNvSpPr>
          <p:nvPr>
            <p:ph type="dt" idx="1"/>
          </p:nvPr>
        </p:nvSpPr>
        <p:spPr>
          <a:xfrm>
            <a:off x="4040178" y="0"/>
            <a:ext cx="3090810" cy="470932"/>
          </a:xfrm>
          <a:prstGeom prst="rect">
            <a:avLst/>
          </a:prstGeom>
        </p:spPr>
        <p:txBody>
          <a:bodyPr vert="horz" lIns="94576" tIns="47288" rIns="94576" bIns="47288" rtlCol="0"/>
          <a:lstStyle>
            <a:lvl1pPr algn="r">
              <a:defRPr sz="1200"/>
            </a:lvl1pPr>
          </a:lstStyle>
          <a:p>
            <a:fld id="{37963CDC-BF8B-4058-A8CF-C5576D54063D}" type="datetimeFigureOut">
              <a:rPr lang="en-US" smtClean="0"/>
              <a:pPr/>
              <a:t>2/23/2015</a:t>
            </a:fld>
            <a:endParaRPr lang="en-US"/>
          </a:p>
        </p:txBody>
      </p:sp>
      <p:sp>
        <p:nvSpPr>
          <p:cNvPr id="4" name="Slide Image Placeholder 3"/>
          <p:cNvSpPr>
            <a:spLocks noGrp="1" noRot="1" noChangeAspect="1"/>
          </p:cNvSpPr>
          <p:nvPr>
            <p:ph type="sldImg" idx="2"/>
          </p:nvPr>
        </p:nvSpPr>
        <p:spPr>
          <a:xfrm>
            <a:off x="1211263" y="706438"/>
            <a:ext cx="4710112" cy="3532187"/>
          </a:xfrm>
          <a:prstGeom prst="rect">
            <a:avLst/>
          </a:prstGeom>
          <a:noFill/>
          <a:ln w="12700">
            <a:solidFill>
              <a:prstClr val="black"/>
            </a:solidFill>
          </a:ln>
        </p:spPr>
        <p:txBody>
          <a:bodyPr vert="horz" lIns="94576" tIns="47288" rIns="94576" bIns="47288" rtlCol="0" anchor="ctr"/>
          <a:lstStyle/>
          <a:p>
            <a:endParaRPr lang="en-US"/>
          </a:p>
        </p:txBody>
      </p:sp>
      <p:sp>
        <p:nvSpPr>
          <p:cNvPr id="5" name="Notes Placeholder 4"/>
          <p:cNvSpPr>
            <a:spLocks noGrp="1"/>
          </p:cNvSpPr>
          <p:nvPr>
            <p:ph type="body" sz="quarter" idx="3"/>
          </p:nvPr>
        </p:nvSpPr>
        <p:spPr>
          <a:xfrm>
            <a:off x="713264" y="4473853"/>
            <a:ext cx="5706110" cy="4238387"/>
          </a:xfrm>
          <a:prstGeom prst="rect">
            <a:avLst/>
          </a:prstGeom>
        </p:spPr>
        <p:txBody>
          <a:bodyPr vert="horz" lIns="94576" tIns="47288" rIns="94576" bIns="472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1"/>
            <a:ext cx="3090810" cy="470932"/>
          </a:xfrm>
          <a:prstGeom prst="rect">
            <a:avLst/>
          </a:prstGeom>
        </p:spPr>
        <p:txBody>
          <a:bodyPr vert="horz" lIns="94576" tIns="47288" rIns="94576" bIns="47288" rtlCol="0" anchor="b"/>
          <a:lstStyle>
            <a:lvl1pPr algn="l">
              <a:defRPr sz="1200"/>
            </a:lvl1pPr>
          </a:lstStyle>
          <a:p>
            <a:endParaRPr lang="en-US"/>
          </a:p>
        </p:txBody>
      </p:sp>
      <p:sp>
        <p:nvSpPr>
          <p:cNvPr id="7" name="Slide Number Placeholder 6"/>
          <p:cNvSpPr>
            <a:spLocks noGrp="1"/>
          </p:cNvSpPr>
          <p:nvPr>
            <p:ph type="sldNum" sz="quarter" idx="5"/>
          </p:nvPr>
        </p:nvSpPr>
        <p:spPr>
          <a:xfrm>
            <a:off x="4040178" y="8946071"/>
            <a:ext cx="3090810" cy="470932"/>
          </a:xfrm>
          <a:prstGeom prst="rect">
            <a:avLst/>
          </a:prstGeom>
        </p:spPr>
        <p:txBody>
          <a:bodyPr vert="horz" lIns="94576" tIns="47288" rIns="94576" bIns="47288" rtlCol="0" anchor="b"/>
          <a:lstStyle>
            <a:lvl1pPr algn="r">
              <a:defRPr sz="1200"/>
            </a:lvl1pPr>
          </a:lstStyle>
          <a:p>
            <a:fld id="{B2499C0D-4391-4348-A31D-3BA7AEA1D676}" type="slidenum">
              <a:rPr lang="en-US" smtClean="0"/>
              <a:pPr/>
              <a:t>‹#›</a:t>
            </a:fld>
            <a:endParaRPr lang="en-US"/>
          </a:p>
        </p:txBody>
      </p:sp>
    </p:spTree>
    <p:extLst>
      <p:ext uri="{BB962C8B-B14F-4D97-AF65-F5344CB8AC3E}">
        <p14:creationId xmlns:p14="http://schemas.microsoft.com/office/powerpoint/2010/main" val="359597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72B48CAE-3A53-4A8E-B28F-516CA02656AC}"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B78F3E64-862F-4D52-9639-F65F0AA660FD}"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3653BC19-F080-4926-8590-8BD2D0628614}"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3499941B-09F6-4A61-911E-80A84BDE6802}" type="slidenum">
              <a:rPr lang="en-US" smtClean="0"/>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CA73C001-78AD-4D92-AD55-BB82DA85941F}" type="slidenum">
              <a:rPr lang="en-US" smtClean="0"/>
              <a:pPr/>
              <a:t>20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0FF44073-E655-43B0-827C-5050A1F75555}" type="slidenum">
              <a:rPr lang="en-US" smtClean="0"/>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649A1E9-8292-460C-A3B6-5AAEBCB46751}" type="datetimeFigureOut">
              <a:rPr lang="en-US" smtClean="0"/>
              <a:pPr/>
              <a:t>2/23/2015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9A6846C-21E5-4231-B52C-9BB17BA56F6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49A1E9-8292-460C-A3B6-5AAEBCB46751}"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6846C-21E5-4231-B52C-9BB17BA56F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49A1E9-8292-460C-A3B6-5AAEBCB46751}" type="datetimeFigureOut">
              <a:rPr lang="en-US" smtClean="0"/>
              <a:pPr/>
              <a:t>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6846C-21E5-4231-B52C-9BB17BA56F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F461FCB-FDB3-469D-9540-D28EDA4E0773}"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r>
              <a:rPr lang="en-US"/>
              <a:t>Unit IV. Sensaton and Perception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F4A95DC-15DC-459A-9555-7F28A515148F}"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r>
              <a:rPr lang="en-US"/>
              <a:t>Unit IV. Sensaton and Perception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981200"/>
            <a:ext cx="7010400" cy="4114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915A05E-7D83-48DE-B3A4-628D66C7740D}"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r>
              <a:rPr lang="en-US"/>
              <a:t>Unit IV. Sensaton and Perception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649A1E9-8292-460C-A3B6-5AAEBCB46751}" type="datetimeFigureOut">
              <a:rPr lang="en-US" smtClean="0"/>
              <a:pPr/>
              <a:t>2/23/2015</a:t>
            </a:fld>
            <a:endParaRPr lang="en-US"/>
          </a:p>
        </p:txBody>
      </p:sp>
      <p:sp>
        <p:nvSpPr>
          <p:cNvPr id="9" name="Slide Number Placeholder 8"/>
          <p:cNvSpPr>
            <a:spLocks noGrp="1"/>
          </p:cNvSpPr>
          <p:nvPr>
            <p:ph type="sldNum" sz="quarter" idx="15"/>
          </p:nvPr>
        </p:nvSpPr>
        <p:spPr/>
        <p:txBody>
          <a:bodyPr rtlCol="0"/>
          <a:lstStyle/>
          <a:p>
            <a:fld id="{79A6846C-21E5-4231-B52C-9BB17BA56F6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649A1E9-8292-460C-A3B6-5AAEBCB46751}" type="datetimeFigureOut">
              <a:rPr lang="en-US" smtClean="0"/>
              <a:pPr/>
              <a:t>2/23/2015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9A6846C-21E5-4231-B52C-9BB17BA56F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49A1E9-8292-460C-A3B6-5AAEBCB46751}" type="datetimeFigureOut">
              <a:rPr lang="en-US" smtClean="0"/>
              <a:pPr/>
              <a:t>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6846C-21E5-4231-B52C-9BB17BA56F6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649A1E9-8292-460C-A3B6-5AAEBCB46751}" type="datetimeFigureOut">
              <a:rPr lang="en-US" smtClean="0"/>
              <a:pPr/>
              <a:t>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6846C-21E5-4231-B52C-9BB17BA56F6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649A1E9-8292-460C-A3B6-5AAEBCB46751}" type="datetimeFigureOut">
              <a:rPr lang="en-US" smtClean="0"/>
              <a:pPr/>
              <a:t>2/23/2015</a:t>
            </a:fld>
            <a:endParaRPr lang="en-US"/>
          </a:p>
        </p:txBody>
      </p:sp>
      <p:sp>
        <p:nvSpPr>
          <p:cNvPr id="7" name="Slide Number Placeholder 6"/>
          <p:cNvSpPr>
            <a:spLocks noGrp="1"/>
          </p:cNvSpPr>
          <p:nvPr>
            <p:ph type="sldNum" sz="quarter" idx="11"/>
          </p:nvPr>
        </p:nvSpPr>
        <p:spPr/>
        <p:txBody>
          <a:bodyPr rtlCol="0"/>
          <a:lstStyle/>
          <a:p>
            <a:fld id="{79A6846C-21E5-4231-B52C-9BB17BA56F6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9A1E9-8292-460C-A3B6-5AAEBCB46751}" type="datetimeFigureOut">
              <a:rPr lang="en-US" smtClean="0"/>
              <a:pPr/>
              <a:t>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6846C-21E5-4231-B52C-9BB17BA56F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649A1E9-8292-460C-A3B6-5AAEBCB46751}" type="datetimeFigureOut">
              <a:rPr lang="en-US" smtClean="0"/>
              <a:pPr/>
              <a:t>2/23/2015</a:t>
            </a:fld>
            <a:endParaRPr lang="en-US"/>
          </a:p>
        </p:txBody>
      </p:sp>
      <p:sp>
        <p:nvSpPr>
          <p:cNvPr id="22" name="Slide Number Placeholder 21"/>
          <p:cNvSpPr>
            <a:spLocks noGrp="1"/>
          </p:cNvSpPr>
          <p:nvPr>
            <p:ph type="sldNum" sz="quarter" idx="15"/>
          </p:nvPr>
        </p:nvSpPr>
        <p:spPr/>
        <p:txBody>
          <a:bodyPr rtlCol="0"/>
          <a:lstStyle/>
          <a:p>
            <a:fld id="{79A6846C-21E5-4231-B52C-9BB17BA56F6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649A1E9-8292-460C-A3B6-5AAEBCB46751}" type="datetimeFigureOut">
              <a:rPr lang="en-US" smtClean="0"/>
              <a:pPr/>
              <a:t>2/23/2015</a:t>
            </a:fld>
            <a:endParaRPr lang="en-US"/>
          </a:p>
        </p:txBody>
      </p:sp>
      <p:sp>
        <p:nvSpPr>
          <p:cNvPr id="18" name="Slide Number Placeholder 17"/>
          <p:cNvSpPr>
            <a:spLocks noGrp="1"/>
          </p:cNvSpPr>
          <p:nvPr>
            <p:ph type="sldNum" sz="quarter" idx="11"/>
          </p:nvPr>
        </p:nvSpPr>
        <p:spPr/>
        <p:txBody>
          <a:bodyPr rtlCol="0"/>
          <a:lstStyle/>
          <a:p>
            <a:fld id="{79A6846C-21E5-4231-B52C-9BB17BA56F6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649A1E9-8292-460C-A3B6-5AAEBCB46751}" type="datetimeFigureOut">
              <a:rPr lang="en-US" smtClean="0"/>
              <a:pPr/>
              <a:t>2/23/2015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9A6846C-21E5-4231-B52C-9BB17BA56F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ubNF9QNEQLA&amp;feature=relat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vBPG_OBgTW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KApieSGlyB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QdwDOL34LIA&amp;feature=related" TargetMode="External"/><Relationship Id="rId2" Type="http://schemas.openxmlformats.org/officeDocument/2006/relationships/hyperlink" Target="http://www.youtube.com/watch?v=nkn3wRyb9B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Sensation &amp; Perception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1676400" y="533400"/>
            <a:ext cx="7010400" cy="914400"/>
          </a:xfrm>
        </p:spPr>
        <p:txBody>
          <a:bodyPr/>
          <a:lstStyle/>
          <a:p>
            <a:pPr eaLnBrk="1" hangingPunct="1"/>
            <a:r>
              <a:rPr lang="en-US" dirty="0" smtClean="0"/>
              <a:t>Attention</a:t>
            </a:r>
          </a:p>
        </p:txBody>
      </p:sp>
      <p:sp>
        <p:nvSpPr>
          <p:cNvPr id="30724" name="Rectangle 3"/>
          <p:cNvSpPr>
            <a:spLocks noGrp="1" noChangeArrowheads="1"/>
          </p:cNvSpPr>
          <p:nvPr>
            <p:ph sz="quarter" idx="1"/>
          </p:nvPr>
        </p:nvSpPr>
        <p:spPr>
          <a:xfrm>
            <a:off x="1295400" y="1447800"/>
            <a:ext cx="7391400" cy="4648200"/>
          </a:xfrm>
        </p:spPr>
        <p:txBody>
          <a:bodyPr>
            <a:normAutofit/>
          </a:bodyPr>
          <a:lstStyle/>
          <a:p>
            <a:pPr eaLnBrk="1" hangingPunct="1"/>
            <a:r>
              <a:rPr lang="en-US" dirty="0" smtClean="0"/>
              <a:t>Selective Attention</a:t>
            </a:r>
          </a:p>
          <a:p>
            <a:pPr eaLnBrk="1" hangingPunct="1"/>
            <a:r>
              <a:rPr lang="en-US" dirty="0" smtClean="0"/>
              <a:t>Bottleneck Theories of Selective Attention</a:t>
            </a:r>
          </a:p>
          <a:p>
            <a:pPr lvl="1" eaLnBrk="1" hangingPunct="1"/>
            <a:r>
              <a:rPr lang="en-US" dirty="0" smtClean="0"/>
              <a:t>We have a limited capacity to attend to stimuli</a:t>
            </a:r>
          </a:p>
          <a:p>
            <a:pPr lvl="1" eaLnBrk="1" hangingPunct="1"/>
            <a:r>
              <a:rPr lang="en-US" dirty="0" smtClean="0"/>
              <a:t>There is no limit to how much stimulation can be present</a:t>
            </a:r>
          </a:p>
          <a:p>
            <a:pPr eaLnBrk="1" hangingPunct="1"/>
            <a:r>
              <a:rPr lang="en-US" dirty="0" smtClean="0"/>
              <a:t>Selective Attention allows us to select what to attend to</a:t>
            </a:r>
          </a:p>
          <a:p>
            <a:pPr lvl="1"/>
            <a:r>
              <a:rPr lang="en-US" dirty="0" smtClean="0"/>
              <a:t>Sometimes we seem to do it</a:t>
            </a:r>
          </a:p>
          <a:p>
            <a:pPr lvl="1"/>
            <a:r>
              <a:rPr lang="en-US" dirty="0" smtClean="0"/>
              <a:t>Other times it seems to happen to us</a:t>
            </a:r>
          </a:p>
          <a:p>
            <a:pPr eaLnBrk="1" hangingPunct="1"/>
            <a:r>
              <a:rPr lang="en-US" dirty="0" err="1" smtClean="0"/>
              <a:t>Inattentional</a:t>
            </a:r>
            <a:r>
              <a:rPr lang="en-US" dirty="0" smtClean="0"/>
              <a:t> Blindness</a:t>
            </a:r>
          </a:p>
          <a:p>
            <a:pPr lvl="1"/>
            <a:r>
              <a:rPr lang="en-US" dirty="0" smtClean="0"/>
              <a:t>Cell Phones &amp; Driving Laws</a:t>
            </a:r>
          </a:p>
        </p:txBody>
      </p:sp>
      <p:sp>
        <p:nvSpPr>
          <p:cNvPr id="41986" name="Date Placeholder 5"/>
          <p:cNvSpPr>
            <a:spLocks noGrp="1"/>
          </p:cNvSpPr>
          <p:nvPr>
            <p:ph type="dt" sz="half" idx="14"/>
          </p:nvPr>
        </p:nvSpPr>
        <p:spPr>
          <a:noFill/>
        </p:spPr>
        <p:txBody>
          <a:bodyPr/>
          <a:lstStyle/>
          <a:p>
            <a:r>
              <a:rPr lang="en-US" smtClean="0"/>
              <a:t>Unit IV. Sensaton and Perception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2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72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2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2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76400" y="457200"/>
            <a:ext cx="7010400" cy="1447800"/>
          </a:xfrm>
        </p:spPr>
        <p:txBody>
          <a:bodyPr/>
          <a:lstStyle/>
          <a:p>
            <a:pPr algn="ctr"/>
            <a:r>
              <a:rPr lang="en-US" smtClean="0"/>
              <a:t>Selective Attention and the Cocktail Party Phenomenon </a:t>
            </a:r>
          </a:p>
        </p:txBody>
      </p:sp>
      <p:sp>
        <p:nvSpPr>
          <p:cNvPr id="3" name="Content Placeholder 2"/>
          <p:cNvSpPr>
            <a:spLocks noGrp="1"/>
          </p:cNvSpPr>
          <p:nvPr>
            <p:ph sz="quarter" idx="1"/>
          </p:nvPr>
        </p:nvSpPr>
        <p:spPr>
          <a:xfrm>
            <a:off x="1676400" y="2209800"/>
            <a:ext cx="7010400" cy="3886200"/>
          </a:xfrm>
        </p:spPr>
        <p:txBody>
          <a:bodyPr>
            <a:normAutofit/>
          </a:bodyPr>
          <a:lstStyle/>
          <a:p>
            <a:r>
              <a:rPr lang="en-US" smtClean="0"/>
              <a:t>Cocktail Party Phenomenon </a:t>
            </a:r>
          </a:p>
          <a:p>
            <a:pPr lvl="1"/>
            <a:r>
              <a:rPr lang="en-US" smtClean="0"/>
              <a:t>the ability to focus one's listening attention on a single talker among a mixture of conversations and background noises, ignoring other conversations</a:t>
            </a:r>
          </a:p>
          <a:p>
            <a:pPr lvl="1"/>
            <a:r>
              <a:rPr lang="en-US" smtClean="0"/>
              <a:t>then if someone over the other side of the party room calls out our name suddenly, we also notice that sound and respond to it immediately</a:t>
            </a:r>
          </a:p>
        </p:txBody>
      </p:sp>
      <p:sp>
        <p:nvSpPr>
          <p:cNvPr id="43012" name="Date Placeholder 3"/>
          <p:cNvSpPr>
            <a:spLocks noGrp="1"/>
          </p:cNvSpPr>
          <p:nvPr>
            <p:ph type="dt" sz="half" idx="14"/>
          </p:nvPr>
        </p:nvSpPr>
        <p:spPr>
          <a:noFill/>
        </p:spPr>
        <p:txBody>
          <a:bodyPr/>
          <a:lstStyle/>
          <a:p>
            <a:r>
              <a:rPr lang="en-US" smtClean="0"/>
              <a:t>Unit IV. Sensaton and 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Stroop</a:t>
            </a:r>
            <a:r>
              <a:rPr lang="en-US" dirty="0" smtClean="0"/>
              <a:t> Test</a:t>
            </a:r>
            <a:endParaRPr lang="en-US" dirty="0"/>
          </a:p>
        </p:txBody>
      </p:sp>
      <p:sp>
        <p:nvSpPr>
          <p:cNvPr id="3" name="Content Placeholder 2"/>
          <p:cNvSpPr>
            <a:spLocks noGrp="1"/>
          </p:cNvSpPr>
          <p:nvPr>
            <p:ph sz="quarter" idx="1"/>
          </p:nvPr>
        </p:nvSpPr>
        <p:spPr>
          <a:xfrm>
            <a:off x="228600" y="1600200"/>
            <a:ext cx="9144000" cy="4525963"/>
          </a:xfrm>
        </p:spPr>
        <p:txBody>
          <a:bodyPr/>
          <a:lstStyle/>
          <a:p>
            <a:pPr>
              <a:buNone/>
            </a:pPr>
            <a:r>
              <a:rPr lang="en-US" dirty="0" smtClean="0"/>
              <a:t>Read the words below OUT LOUD as fast as you can</a:t>
            </a:r>
            <a:endParaRPr lang="en-US" dirty="0"/>
          </a:p>
        </p:txBody>
      </p:sp>
      <p:pic>
        <p:nvPicPr>
          <p:cNvPr id="57346" name="Picture 2" descr="http://www.choicesandillusions.com/illusions/source/image/fig_20_stroop_test.jpg"/>
          <p:cNvPicPr>
            <a:picLocks noChangeAspect="1" noChangeArrowheads="1"/>
          </p:cNvPicPr>
          <p:nvPr/>
        </p:nvPicPr>
        <p:blipFill>
          <a:blip r:embed="rId2" cstate="print"/>
          <a:srcRect/>
          <a:stretch>
            <a:fillRect/>
          </a:stretch>
        </p:blipFill>
        <p:spPr bwMode="auto">
          <a:xfrm>
            <a:off x="1143000" y="2133600"/>
            <a:ext cx="6835607" cy="4114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Stroop</a:t>
            </a:r>
            <a:r>
              <a:rPr lang="en-US" dirty="0" smtClean="0"/>
              <a:t> Test</a:t>
            </a:r>
            <a:endParaRPr lang="en-US" dirty="0"/>
          </a:p>
        </p:txBody>
      </p:sp>
      <p:sp>
        <p:nvSpPr>
          <p:cNvPr id="3" name="Content Placeholder 2"/>
          <p:cNvSpPr>
            <a:spLocks noGrp="1"/>
          </p:cNvSpPr>
          <p:nvPr>
            <p:ph sz="quarter" idx="1"/>
          </p:nvPr>
        </p:nvSpPr>
        <p:spPr>
          <a:xfrm>
            <a:off x="457200" y="1600200"/>
            <a:ext cx="3200400" cy="4525963"/>
          </a:xfrm>
        </p:spPr>
        <p:txBody>
          <a:bodyPr/>
          <a:lstStyle/>
          <a:p>
            <a:r>
              <a:rPr lang="en-US" dirty="0" smtClean="0"/>
              <a:t>Say the COLOR of each nonsense word to the right as fast as you can.</a:t>
            </a:r>
            <a:endParaRPr lang="en-US" dirty="0"/>
          </a:p>
        </p:txBody>
      </p:sp>
      <p:pic>
        <p:nvPicPr>
          <p:cNvPr id="58370" name="Picture 2" descr="http://www.thatsciencegang.com/images/stroop1.jpg"/>
          <p:cNvPicPr>
            <a:picLocks noChangeAspect="1" noChangeArrowheads="1"/>
          </p:cNvPicPr>
          <p:nvPr/>
        </p:nvPicPr>
        <p:blipFill>
          <a:blip r:embed="rId2" cstate="print"/>
          <a:srcRect/>
          <a:stretch>
            <a:fillRect/>
          </a:stretch>
        </p:blipFill>
        <p:spPr bwMode="auto">
          <a:xfrm>
            <a:off x="4419600" y="1447800"/>
            <a:ext cx="3851451" cy="50101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The </a:t>
            </a:r>
            <a:r>
              <a:rPr lang="en-US" dirty="0" err="1" smtClean="0"/>
              <a:t>Stroop</a:t>
            </a:r>
            <a:r>
              <a:rPr lang="en-US" dirty="0" smtClean="0"/>
              <a:t> Test</a:t>
            </a:r>
            <a:endParaRPr lang="en-US" dirty="0"/>
          </a:p>
        </p:txBody>
      </p:sp>
      <p:sp>
        <p:nvSpPr>
          <p:cNvPr id="3" name="Content Placeholder 2"/>
          <p:cNvSpPr>
            <a:spLocks noGrp="1"/>
          </p:cNvSpPr>
          <p:nvPr>
            <p:ph sz="quarter" idx="1"/>
          </p:nvPr>
        </p:nvSpPr>
        <p:spPr>
          <a:xfrm>
            <a:off x="304800" y="1219200"/>
            <a:ext cx="8839200" cy="4525963"/>
          </a:xfrm>
        </p:spPr>
        <p:txBody>
          <a:bodyPr>
            <a:normAutofit/>
          </a:bodyPr>
          <a:lstStyle/>
          <a:p>
            <a:pPr>
              <a:buNone/>
            </a:pPr>
            <a:r>
              <a:rPr lang="en-US" sz="3000" dirty="0" smtClean="0"/>
              <a:t>Read the COLOR of each word below as fast as you can</a:t>
            </a:r>
            <a:endParaRPr lang="en-US" sz="3000" dirty="0"/>
          </a:p>
        </p:txBody>
      </p:sp>
      <p:pic>
        <p:nvPicPr>
          <p:cNvPr id="57346" name="Picture 2" descr="http://www.choicesandillusions.com/illusions/source/image/fig_20_stroop_test.jpg"/>
          <p:cNvPicPr>
            <a:picLocks noChangeAspect="1" noChangeArrowheads="1"/>
          </p:cNvPicPr>
          <p:nvPr/>
        </p:nvPicPr>
        <p:blipFill>
          <a:blip r:embed="rId2" cstate="print"/>
          <a:srcRect/>
          <a:stretch>
            <a:fillRect/>
          </a:stretch>
        </p:blipFill>
        <p:spPr bwMode="auto">
          <a:xfrm>
            <a:off x="1066800" y="2286000"/>
            <a:ext cx="6835607" cy="4114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ctr"/>
            <a:r>
              <a:rPr lang="en-US" smtClean="0"/>
              <a:t>Selective Attention and the Stroop Test</a:t>
            </a:r>
          </a:p>
        </p:txBody>
      </p:sp>
      <p:sp>
        <p:nvSpPr>
          <p:cNvPr id="3" name="Content Placeholder 2"/>
          <p:cNvSpPr>
            <a:spLocks noGrp="1"/>
          </p:cNvSpPr>
          <p:nvPr>
            <p:ph sz="quarter" idx="1"/>
          </p:nvPr>
        </p:nvSpPr>
        <p:spPr/>
        <p:txBody>
          <a:bodyPr/>
          <a:lstStyle/>
          <a:p>
            <a:r>
              <a:rPr lang="en-US" smtClean="0"/>
              <a:t>Stroop Test</a:t>
            </a:r>
          </a:p>
          <a:p>
            <a:pPr lvl="1"/>
            <a:r>
              <a:rPr lang="en-US" smtClean="0"/>
              <a:t>Why is this task so difficult to do</a:t>
            </a:r>
          </a:p>
          <a:p>
            <a:pPr lvl="1"/>
            <a:r>
              <a:rPr lang="en-US" smtClean="0"/>
              <a:t>reading is an automatic process</a:t>
            </a:r>
          </a:p>
          <a:p>
            <a:pPr lvl="1"/>
            <a:r>
              <a:rPr lang="en-US" smtClean="0"/>
              <a:t>color naming is a controlled process</a:t>
            </a:r>
          </a:p>
          <a:p>
            <a:pPr lvl="1"/>
            <a:r>
              <a:rPr lang="en-US" smtClean="0"/>
              <a:t>automatic process of reading interferes with our ability to </a:t>
            </a:r>
            <a:r>
              <a:rPr lang="en-US" u="sng" smtClean="0"/>
              <a:t>selectively attend</a:t>
            </a:r>
            <a:r>
              <a:rPr lang="en-US" smtClean="0"/>
              <a:t> to ink color</a:t>
            </a:r>
          </a:p>
          <a:p>
            <a:endParaRPr lang="en-US" smtClean="0"/>
          </a:p>
        </p:txBody>
      </p:sp>
      <p:sp>
        <p:nvSpPr>
          <p:cNvPr id="44036" name="Date Placeholder 3"/>
          <p:cNvSpPr>
            <a:spLocks noGrp="1"/>
          </p:cNvSpPr>
          <p:nvPr>
            <p:ph type="dt" sz="half" idx="14"/>
          </p:nvPr>
        </p:nvSpPr>
        <p:spPr>
          <a:noFill/>
        </p:spPr>
        <p:txBody>
          <a:bodyPr/>
          <a:lstStyle/>
          <a:p>
            <a:r>
              <a:rPr lang="en-US" smtClean="0"/>
              <a:t>Unit IV. Sensaton and 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Committed The Crime?</a:t>
            </a:r>
            <a:endParaRPr lang="en-US" dirty="0"/>
          </a:p>
        </p:txBody>
      </p:sp>
      <p:sp>
        <p:nvSpPr>
          <p:cNvPr id="3" name="Content Placeholder 2"/>
          <p:cNvSpPr>
            <a:spLocks noGrp="1"/>
          </p:cNvSpPr>
          <p:nvPr>
            <p:ph sz="quarter" idx="1"/>
          </p:nvPr>
        </p:nvSpPr>
        <p:spPr/>
        <p:txBody>
          <a:bodyPr/>
          <a:lstStyle/>
          <a:p>
            <a:r>
              <a:rPr lang="en-US" dirty="0" smtClean="0">
                <a:hlinkClick r:id="rId2"/>
              </a:rPr>
              <a:t>http://www.youtube.com/watch?v=ubNF9QNEQLA&amp;feature=related</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Blindness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hlinkClick r:id="rId2"/>
              </a:rPr>
              <a:t>http://www.youtube.com/watch?v=vBPG_OBgTWg</a:t>
            </a:r>
            <a:r>
              <a:rPr lang="en-US" dirty="0" smtClean="0"/>
              <a:t> </a:t>
            </a:r>
            <a:endParaRPr lang="en-US" dirty="0"/>
          </a:p>
          <a:p>
            <a:r>
              <a:rPr lang="en-US" dirty="0" smtClean="0"/>
              <a:t>This is another form of </a:t>
            </a:r>
            <a:r>
              <a:rPr lang="en-US" dirty="0" err="1" smtClean="0"/>
              <a:t>inattentional</a:t>
            </a:r>
            <a:r>
              <a:rPr lang="en-US" dirty="0" smtClean="0"/>
              <a:t> blindness</a:t>
            </a:r>
          </a:p>
          <a:p>
            <a:r>
              <a:rPr lang="en-US" dirty="0" smtClean="0"/>
              <a:t>When focusing on one thing, we often are not as aware of the other things in our environment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362897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sz="quarter" idx="1"/>
          </p:nvPr>
        </p:nvSpPr>
        <p:spPr/>
        <p:txBody>
          <a:bodyPr/>
          <a:lstStyle/>
          <a:p>
            <a:r>
              <a:rPr lang="en-US" dirty="0" smtClean="0"/>
              <a:t>Need smelly markers &amp; book/envelope with quarter</a:t>
            </a:r>
            <a:endParaRPr lang="en-US" dirty="0"/>
          </a:p>
        </p:txBody>
      </p:sp>
    </p:spTree>
    <p:extLst>
      <p:ext uri="{BB962C8B-B14F-4D97-AF65-F5344CB8AC3E}">
        <p14:creationId xmlns:p14="http://schemas.microsoft.com/office/powerpoint/2010/main" val="3817145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Sensation &amp; Perception</a:t>
            </a:r>
            <a:endParaRPr lang="en-US" dirty="0"/>
          </a:p>
        </p:txBody>
      </p:sp>
      <p:sp>
        <p:nvSpPr>
          <p:cNvPr id="3" name="Text Placeholder 2"/>
          <p:cNvSpPr>
            <a:spLocks noGrp="1"/>
          </p:cNvSpPr>
          <p:nvPr>
            <p:ph type="body" sz="half" idx="1"/>
          </p:nvPr>
        </p:nvSpPr>
        <p:spPr/>
        <p:txBody>
          <a:bodyPr/>
          <a:lstStyle/>
          <a:p>
            <a:r>
              <a:rPr lang="en-US" dirty="0" smtClean="0"/>
              <a:t>Sensation - </a:t>
            </a:r>
            <a:r>
              <a:rPr lang="en-US" dirty="0">
                <a:latin typeface="Arial" charset="0"/>
                <a:cs typeface="Arial" charset="0"/>
              </a:rPr>
              <a:t>the process by which our sensory receptors and nervous system receive and represent stimulus energies from our environment.</a:t>
            </a:r>
          </a:p>
          <a:p>
            <a:endParaRPr lang="en-US" dirty="0"/>
          </a:p>
        </p:txBody>
      </p:sp>
      <p:sp>
        <p:nvSpPr>
          <p:cNvPr id="4" name="Content Placeholder 3"/>
          <p:cNvSpPr>
            <a:spLocks noGrp="1"/>
          </p:cNvSpPr>
          <p:nvPr>
            <p:ph sz="half" idx="2"/>
          </p:nvPr>
        </p:nvSpPr>
        <p:spPr/>
        <p:txBody>
          <a:bodyPr/>
          <a:lstStyle/>
          <a:p>
            <a:r>
              <a:rPr lang="en-US" dirty="0" smtClean="0"/>
              <a:t>Perception - </a:t>
            </a:r>
            <a:r>
              <a:rPr lang="en-US" dirty="0">
                <a:latin typeface="Arial" charset="0"/>
                <a:cs typeface="Arial" charset="0"/>
              </a:rPr>
              <a:t>the process of organizing and interpreting sensory information, enabling us to recognize meaningful objects and events.</a:t>
            </a:r>
          </a:p>
          <a:p>
            <a:endParaRPr lang="en-US" dirty="0"/>
          </a:p>
        </p:txBody>
      </p:sp>
    </p:spTree>
    <p:extLst>
      <p:ext uri="{BB962C8B-B14F-4D97-AF65-F5344CB8AC3E}">
        <p14:creationId xmlns:p14="http://schemas.microsoft.com/office/powerpoint/2010/main" val="2251361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676400" y="685800"/>
            <a:ext cx="7010400" cy="688975"/>
          </a:xfrm>
        </p:spPr>
        <p:txBody>
          <a:bodyPr>
            <a:normAutofit/>
          </a:bodyPr>
          <a:lstStyle/>
          <a:p>
            <a:pPr eaLnBrk="1" hangingPunct="1"/>
            <a:r>
              <a:rPr lang="en-US" dirty="0" smtClean="0"/>
              <a:t> Thresholds</a:t>
            </a:r>
          </a:p>
        </p:txBody>
      </p:sp>
      <p:sp>
        <p:nvSpPr>
          <p:cNvPr id="9220" name="Rectangle 3"/>
          <p:cNvSpPr>
            <a:spLocks noGrp="1" noChangeArrowheads="1"/>
          </p:cNvSpPr>
          <p:nvPr>
            <p:ph sz="quarter" idx="1"/>
          </p:nvPr>
        </p:nvSpPr>
        <p:spPr/>
        <p:txBody>
          <a:bodyPr/>
          <a:lstStyle/>
          <a:p>
            <a:pPr eaLnBrk="1" hangingPunct="1"/>
            <a:r>
              <a:rPr lang="en-US" dirty="0" smtClean="0"/>
              <a:t>Threshold</a:t>
            </a:r>
          </a:p>
          <a:p>
            <a:pPr lvl="1"/>
            <a:r>
              <a:rPr lang="en-US" dirty="0" smtClean="0"/>
              <a:t>THRESHOLDS are NOT fixed!  They may vary depending on the person, environment, etc.</a:t>
            </a:r>
          </a:p>
          <a:p>
            <a:pPr eaLnBrk="1" hangingPunct="1"/>
            <a:r>
              <a:rPr lang="en-US" dirty="0" smtClean="0"/>
              <a:t>Absolute threshold</a:t>
            </a:r>
          </a:p>
          <a:p>
            <a:pPr eaLnBrk="1" hangingPunct="1">
              <a:buNone/>
            </a:pPr>
            <a:endParaRPr lang="en-US" dirty="0" smtClean="0"/>
          </a:p>
        </p:txBody>
      </p:sp>
      <p:sp>
        <p:nvSpPr>
          <p:cNvPr id="9218" name="Date Placeholder 5"/>
          <p:cNvSpPr>
            <a:spLocks noGrp="1"/>
          </p:cNvSpPr>
          <p:nvPr>
            <p:ph type="dt" sz="half" idx="14"/>
          </p:nvPr>
        </p:nvSpPr>
        <p:spPr>
          <a:noFill/>
        </p:spPr>
        <p:txBody>
          <a:bodyPr/>
          <a:lstStyle/>
          <a:p>
            <a:r>
              <a:rPr lang="en-US" smtClean="0"/>
              <a:t>Unit IV. Sensaton and Perception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Thresholds Demo</a:t>
            </a:r>
            <a:endParaRPr lang="en-US" dirty="0"/>
          </a:p>
        </p:txBody>
      </p:sp>
      <p:sp>
        <p:nvSpPr>
          <p:cNvPr id="3" name="Content Placeholder 2"/>
          <p:cNvSpPr>
            <a:spLocks noGrp="1"/>
          </p:cNvSpPr>
          <p:nvPr>
            <p:ph sz="quarter" idx="1"/>
          </p:nvPr>
        </p:nvSpPr>
        <p:spPr/>
        <p:txBody>
          <a:bodyPr/>
          <a:lstStyle/>
          <a:p>
            <a:r>
              <a:rPr lang="en-US" dirty="0" smtClean="0"/>
              <a:t>Walk closer/farther from the timer until you can just barely hear it.  (One more step backwards and you can’t hear it)</a:t>
            </a:r>
          </a:p>
          <a:p>
            <a:r>
              <a:rPr lang="en-US" dirty="0" smtClean="0"/>
              <a:t>Adjust as necessary.  Does it get easier/harder with time passing?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EXAMPLES OF ABSOLUTE THRESHOLDS</a:t>
            </a:r>
            <a:r>
              <a:rPr lang="en-US" dirty="0" smtClean="0"/>
              <a:t> </a:t>
            </a:r>
            <a:br>
              <a:rPr lang="en-US" dirty="0" smtClean="0"/>
            </a:br>
            <a:endParaRPr lang="en-US" dirty="0"/>
          </a:p>
        </p:txBody>
      </p:sp>
      <p:sp>
        <p:nvSpPr>
          <p:cNvPr id="3" name="Content Placeholder 2"/>
          <p:cNvSpPr>
            <a:spLocks noGrp="1"/>
          </p:cNvSpPr>
          <p:nvPr>
            <p:ph sz="quarter" idx="1"/>
          </p:nvPr>
        </p:nvSpPr>
        <p:spPr>
          <a:xfrm>
            <a:off x="0" y="1447800"/>
            <a:ext cx="9144000" cy="5638800"/>
          </a:xfrm>
        </p:spPr>
        <p:txBody>
          <a:bodyPr>
            <a:normAutofit fontScale="85000" lnSpcReduction="10000"/>
          </a:bodyPr>
          <a:lstStyle/>
          <a:p>
            <a:r>
              <a:rPr lang="en-US" dirty="0" smtClean="0"/>
              <a:t>Vision: The amount of light present if someone held up a single candle 30 mi (48 km) away from us, if our eyes were used to the dark. If a person in front of you held up a candle and began backing up at the rate of one foot (30 cm) per second, that person would have to back up for 44 hours before the flame became invisible. </a:t>
            </a:r>
          </a:p>
          <a:p>
            <a:endParaRPr lang="en-US" dirty="0" smtClean="0"/>
          </a:p>
          <a:p>
            <a:r>
              <a:rPr lang="en-US" dirty="0" smtClean="0"/>
              <a:t>Hearing :The ticking of a watch in a quiet environment at 20 ft (6 m). </a:t>
            </a:r>
          </a:p>
          <a:p>
            <a:endParaRPr lang="en-US" dirty="0" smtClean="0"/>
          </a:p>
          <a:p>
            <a:r>
              <a:rPr lang="en-US" dirty="0" smtClean="0"/>
              <a:t>Taste: One drop on quinine sulfate (a bitter substance) in 250 gal (946 l) of water. Quinine is one of the components of tonic water. </a:t>
            </a:r>
          </a:p>
          <a:p>
            <a:endParaRPr lang="en-US" dirty="0" smtClean="0"/>
          </a:p>
          <a:p>
            <a:r>
              <a:rPr lang="en-US" dirty="0" smtClean="0"/>
              <a:t>Smell: One drop of perfume in a six-room house. This value will change depending on the type of substance we are smelling. </a:t>
            </a:r>
          </a:p>
          <a:p>
            <a:endParaRPr lang="en-US" dirty="0" smtClean="0"/>
          </a:p>
          <a:p>
            <a:r>
              <a:rPr lang="en-US" dirty="0" smtClean="0"/>
              <a:t>Touch: The force exerted by dropping the wing of a bee onto your cheek from a distance of one centimeter (0.5 in). This value will vary considerably depending on the part of the body involved.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a:bodyPr>
          <a:lstStyle/>
          <a:p>
            <a:pPr eaLnBrk="1" hangingPunct="1"/>
            <a:r>
              <a:rPr lang="en-US" dirty="0" smtClean="0"/>
              <a:t>Signal Detection Theory</a:t>
            </a:r>
            <a:br>
              <a:rPr lang="en-US" dirty="0" smtClean="0"/>
            </a:br>
            <a:endParaRPr lang="en-US" sz="2000" dirty="0" smtClean="0"/>
          </a:p>
        </p:txBody>
      </p:sp>
      <p:graphicFrame>
        <p:nvGraphicFramePr>
          <p:cNvPr id="120855" name="Group 23"/>
          <p:cNvGraphicFramePr>
            <a:graphicFrameLocks noGrp="1"/>
          </p:cNvGraphicFramePr>
          <p:nvPr>
            <p:ph type="tbl" idx="1"/>
          </p:nvPr>
        </p:nvGraphicFramePr>
        <p:xfrm>
          <a:off x="1676400" y="1981200"/>
          <a:ext cx="7010400" cy="3886200"/>
        </p:xfrm>
        <a:graphic>
          <a:graphicData uri="http://schemas.openxmlformats.org/drawingml/2006/table">
            <a:tbl>
              <a:tblPr/>
              <a:tblGrid>
                <a:gridCol w="2336800"/>
                <a:gridCol w="2336800"/>
                <a:gridCol w="23368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en-US" sz="24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Response</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Yes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Response</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No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Signal </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Present</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en-US" sz="20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Hit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dirty="0" smtClean="0">
                          <a:ln>
                            <a:noFill/>
                          </a:ln>
                          <a:solidFill>
                            <a:schemeClr val="tx2"/>
                          </a:solidFill>
                          <a:effectLst/>
                          <a:latin typeface="Arial" charset="0"/>
                        </a:rPr>
                        <a:t>Miss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Signal</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Absent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smtClean="0">
                          <a:ln>
                            <a:noFill/>
                          </a:ln>
                          <a:solidFill>
                            <a:schemeClr val="tx2"/>
                          </a:solidFill>
                          <a:effectLst/>
                          <a:latin typeface="Arial" charset="0"/>
                        </a:rPr>
                        <a:t>False Alarm</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sz="2400" b="0" i="0" u="none" strike="noStrike" cap="none" normalizeH="0" baseline="0" dirty="0" smtClean="0">
                          <a:ln>
                            <a:noFill/>
                          </a:ln>
                          <a:solidFill>
                            <a:schemeClr val="tx2"/>
                          </a:solidFill>
                          <a:effectLst/>
                          <a:latin typeface="Arial" charset="0"/>
                        </a:rPr>
                        <a:t>Correct Negative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38" name="Date Placeholder 5"/>
          <p:cNvSpPr>
            <a:spLocks noGrp="1"/>
          </p:cNvSpPr>
          <p:nvPr>
            <p:ph type="dt" sz="half" idx="12"/>
          </p:nvPr>
        </p:nvSpPr>
        <p:spPr>
          <a:noFill/>
        </p:spPr>
        <p:txBody>
          <a:bodyPr/>
          <a:lstStyle/>
          <a:p>
            <a:r>
              <a:rPr lang="en-US" smtClean="0"/>
              <a:t>Unit IV. Sensaton and 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0855"/>
                                        </p:tgtEl>
                                        <p:attrNameLst>
                                          <p:attrName>style.visibility</p:attrName>
                                        </p:attrNameLst>
                                      </p:cBhvr>
                                      <p:to>
                                        <p:strVal val="visible"/>
                                      </p:to>
                                    </p:set>
                                    <p:animEffect transition="in" filter="box(in)">
                                      <p:cBhvr>
                                        <p:cTn id="7" dur="500"/>
                                        <p:tgtEl>
                                          <p:spTgt spid="120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descr="http://openlearn.open.ac.uk/file.php/3373/!via/oucontent/course/437/sd329_1_032i.jpg"/>
          <p:cNvPicPr>
            <a:picLocks noChangeAspect="1" noChangeArrowheads="1"/>
          </p:cNvPicPr>
          <p:nvPr/>
        </p:nvPicPr>
        <p:blipFill>
          <a:blip r:embed="rId2" cstate="print"/>
          <a:srcRect/>
          <a:stretch>
            <a:fillRect/>
          </a:stretch>
        </p:blipFill>
        <p:spPr bwMode="auto">
          <a:xfrm>
            <a:off x="609600" y="304800"/>
            <a:ext cx="8018780" cy="6248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010400" cy="762000"/>
          </a:xfrm>
        </p:spPr>
        <p:txBody>
          <a:bodyPr/>
          <a:lstStyle/>
          <a:p>
            <a:r>
              <a:rPr lang="en-US" dirty="0" smtClean="0"/>
              <a:t>Weber’s Law</a:t>
            </a:r>
            <a:endParaRPr lang="en-US" dirty="0"/>
          </a:p>
        </p:txBody>
      </p:sp>
      <p:sp>
        <p:nvSpPr>
          <p:cNvPr id="4" name="TextBox 3"/>
          <p:cNvSpPr txBox="1"/>
          <p:nvPr/>
        </p:nvSpPr>
        <p:spPr>
          <a:xfrm>
            <a:off x="457200" y="914400"/>
            <a:ext cx="8077200" cy="5632311"/>
          </a:xfrm>
          <a:prstGeom prst="rect">
            <a:avLst/>
          </a:prstGeom>
          <a:noFill/>
        </p:spPr>
        <p:txBody>
          <a:bodyPr wrap="square" rtlCol="0">
            <a:spAutoFit/>
          </a:bodyPr>
          <a:lstStyle/>
          <a:p>
            <a:pPr>
              <a:buFont typeface="Arial" pitchFamily="34" charset="0"/>
              <a:buChar char="•"/>
            </a:pPr>
            <a:r>
              <a:rPr lang="en-US" sz="3600" dirty="0" smtClean="0"/>
              <a:t>For a difference to be perceptible, two stimuli must differ by a different PROPORTION, not a different AMOUNT</a:t>
            </a:r>
          </a:p>
          <a:p>
            <a:pPr>
              <a:buFont typeface="Arial" pitchFamily="34" charset="0"/>
              <a:buChar char="•"/>
            </a:pPr>
            <a:endParaRPr lang="en-US" sz="3600" dirty="0" smtClean="0"/>
          </a:p>
          <a:p>
            <a:pPr>
              <a:buFont typeface="Arial" pitchFamily="34" charset="0"/>
              <a:buChar char="•"/>
            </a:pPr>
            <a:r>
              <a:rPr lang="en-US" sz="3600" dirty="0" smtClean="0"/>
              <a:t>Just-Noticeable Difference – The minimum change in stimuli needed to notice a difference 50% of the time</a:t>
            </a:r>
          </a:p>
          <a:p>
            <a:endParaRPr lang="en-US" sz="3600" dirty="0" smtClean="0"/>
          </a:p>
          <a:p>
            <a:pPr>
              <a:buFont typeface="Arial" pitchFamily="34" charset="0"/>
              <a:buChar char="•"/>
            </a:pPr>
            <a:r>
              <a:rPr lang="en-US" sz="3600" dirty="0" smtClean="0"/>
              <a:t>Demonstration </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Subliminal Stimuli</a:t>
            </a:r>
            <a:endParaRPr lang="en-US" dirty="0"/>
          </a:p>
        </p:txBody>
      </p:sp>
      <p:sp>
        <p:nvSpPr>
          <p:cNvPr id="3" name="Content Placeholder 2"/>
          <p:cNvSpPr>
            <a:spLocks noGrp="1"/>
          </p:cNvSpPr>
          <p:nvPr>
            <p:ph sz="quarter" idx="1"/>
          </p:nvPr>
        </p:nvSpPr>
        <p:spPr/>
        <p:txBody>
          <a:bodyPr/>
          <a:lstStyle/>
          <a:p>
            <a:r>
              <a:rPr lang="en-US" dirty="0" smtClean="0"/>
              <a:t>Doesn’t exceed the threshold</a:t>
            </a:r>
          </a:p>
          <a:p>
            <a:r>
              <a:rPr lang="en-US" dirty="0" smtClean="0"/>
              <a:t>Can have a BRIEF effect through PRIMING </a:t>
            </a:r>
          </a:p>
          <a:p>
            <a:pPr lvl="1"/>
            <a:r>
              <a:rPr lang="en-US" dirty="0" smtClean="0"/>
              <a:t>Ex: reading a list of words about rudeness and then interrupting a person giving a task</a:t>
            </a:r>
          </a:p>
          <a:p>
            <a:r>
              <a:rPr lang="en-US" dirty="0" smtClean="0"/>
              <a:t>Does NOT have a long-term effect</a:t>
            </a:r>
          </a:p>
          <a:p>
            <a:endParaRPr lang="en-US" dirty="0"/>
          </a:p>
        </p:txBody>
      </p:sp>
      <p:pic>
        <p:nvPicPr>
          <p:cNvPr id="1026" name="Picture 2" descr="http://www.graphicdesignblog.org/images/logo-secrets/3BodyWisdom.jpg"/>
          <p:cNvPicPr>
            <a:picLocks noChangeAspect="1" noChangeArrowheads="1"/>
          </p:cNvPicPr>
          <p:nvPr/>
        </p:nvPicPr>
        <p:blipFill>
          <a:blip r:embed="rId2" cstate="print"/>
          <a:srcRect/>
          <a:stretch>
            <a:fillRect/>
          </a:stretch>
        </p:blipFill>
        <p:spPr bwMode="auto">
          <a:xfrm>
            <a:off x="838200" y="3886200"/>
            <a:ext cx="2381250" cy="1905000"/>
          </a:xfrm>
          <a:prstGeom prst="rect">
            <a:avLst/>
          </a:prstGeom>
          <a:noFill/>
        </p:spPr>
      </p:pic>
      <p:sp>
        <p:nvSpPr>
          <p:cNvPr id="5" name="TextBox 4"/>
          <p:cNvSpPr txBox="1"/>
          <p:nvPr/>
        </p:nvSpPr>
        <p:spPr>
          <a:xfrm>
            <a:off x="1143000" y="5486400"/>
            <a:ext cx="1905000" cy="381000"/>
          </a:xfrm>
          <a:prstGeom prst="rect">
            <a:avLst/>
          </a:prstGeom>
          <a:noFill/>
        </p:spPr>
        <p:txBody>
          <a:bodyPr wrap="square" rtlCol="0">
            <a:spAutoFit/>
          </a:bodyPr>
          <a:lstStyle/>
          <a:p>
            <a:r>
              <a:rPr lang="en-US" dirty="0" smtClean="0"/>
              <a:t>Body Wisdom</a:t>
            </a:r>
            <a:endParaRPr lang="en-US" dirty="0"/>
          </a:p>
        </p:txBody>
      </p:sp>
      <p:pic>
        <p:nvPicPr>
          <p:cNvPr id="1028" name="Picture 4" descr="http://www.graphicdesignblog.org/images/logo-secrets/yoga-austrailia.jpg"/>
          <p:cNvPicPr>
            <a:picLocks noChangeAspect="1" noChangeArrowheads="1"/>
          </p:cNvPicPr>
          <p:nvPr/>
        </p:nvPicPr>
        <p:blipFill>
          <a:blip r:embed="rId3" cstate="print"/>
          <a:srcRect/>
          <a:stretch>
            <a:fillRect/>
          </a:stretch>
        </p:blipFill>
        <p:spPr bwMode="auto">
          <a:xfrm>
            <a:off x="4038600" y="3886200"/>
            <a:ext cx="2381250" cy="190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010400" cy="533400"/>
          </a:xfrm>
        </p:spPr>
        <p:txBody>
          <a:bodyPr>
            <a:noAutofit/>
          </a:bodyPr>
          <a:lstStyle/>
          <a:p>
            <a:r>
              <a:rPr lang="en-US" sz="4000" b="1" dirty="0" smtClean="0"/>
              <a:t>Subliminal Stimuli</a:t>
            </a:r>
            <a:endParaRPr lang="en-US" sz="4000" b="1" dirty="0"/>
          </a:p>
        </p:txBody>
      </p:sp>
      <p:sp>
        <p:nvSpPr>
          <p:cNvPr id="3" name="Table Placeholder 2"/>
          <p:cNvSpPr>
            <a:spLocks noGrp="1"/>
          </p:cNvSpPr>
          <p:nvPr>
            <p:ph type="tbl" idx="1"/>
          </p:nvPr>
        </p:nvSpPr>
        <p:spPr/>
      </p:sp>
      <p:pic>
        <p:nvPicPr>
          <p:cNvPr id="2050" name="Picture 2" descr="http://www.graphicdesignblog.org/images/logo-secrets/horror-films.png"/>
          <p:cNvPicPr>
            <a:picLocks noChangeAspect="1" noChangeArrowheads="1"/>
          </p:cNvPicPr>
          <p:nvPr/>
        </p:nvPicPr>
        <p:blipFill>
          <a:blip r:embed="rId2" cstate="print"/>
          <a:srcRect/>
          <a:stretch>
            <a:fillRect/>
          </a:stretch>
        </p:blipFill>
        <p:spPr bwMode="auto">
          <a:xfrm>
            <a:off x="5029200" y="4724400"/>
            <a:ext cx="2381250" cy="1905000"/>
          </a:xfrm>
          <a:prstGeom prst="rect">
            <a:avLst/>
          </a:prstGeom>
          <a:noFill/>
        </p:spPr>
      </p:pic>
      <p:pic>
        <p:nvPicPr>
          <p:cNvPr id="2052" name="Picture 4" descr="http://www.graphicdesignblog.org/images/logo-secrets/families.jpg"/>
          <p:cNvPicPr>
            <a:picLocks noChangeAspect="1" noChangeArrowheads="1"/>
          </p:cNvPicPr>
          <p:nvPr/>
        </p:nvPicPr>
        <p:blipFill>
          <a:blip r:embed="rId3" cstate="print"/>
          <a:srcRect/>
          <a:stretch>
            <a:fillRect/>
          </a:stretch>
        </p:blipFill>
        <p:spPr bwMode="auto">
          <a:xfrm>
            <a:off x="6019800" y="2667000"/>
            <a:ext cx="2381250" cy="1905000"/>
          </a:xfrm>
          <a:prstGeom prst="rect">
            <a:avLst/>
          </a:prstGeom>
          <a:noFill/>
        </p:spPr>
      </p:pic>
      <p:pic>
        <p:nvPicPr>
          <p:cNvPr id="2054" name="Picture 6" descr="http://www.graphicdesignblog.org/images/logo-secrets/toblerone_logo.jpg"/>
          <p:cNvPicPr>
            <a:picLocks noChangeAspect="1" noChangeArrowheads="1"/>
          </p:cNvPicPr>
          <p:nvPr/>
        </p:nvPicPr>
        <p:blipFill>
          <a:blip r:embed="rId4" cstate="print"/>
          <a:srcRect/>
          <a:stretch>
            <a:fillRect/>
          </a:stretch>
        </p:blipFill>
        <p:spPr bwMode="auto">
          <a:xfrm>
            <a:off x="457200" y="3596640"/>
            <a:ext cx="3505200" cy="2804160"/>
          </a:xfrm>
          <a:prstGeom prst="rect">
            <a:avLst/>
          </a:prstGeom>
          <a:noFill/>
        </p:spPr>
      </p:pic>
      <p:pic>
        <p:nvPicPr>
          <p:cNvPr id="2056" name="Picture 8" descr="http://www.graphicdesignblog.org/images/logo-secrets/big10.jpg"/>
          <p:cNvPicPr>
            <a:picLocks noChangeAspect="1" noChangeArrowheads="1"/>
          </p:cNvPicPr>
          <p:nvPr/>
        </p:nvPicPr>
        <p:blipFill>
          <a:blip r:embed="rId5" cstate="print"/>
          <a:srcRect/>
          <a:stretch>
            <a:fillRect/>
          </a:stretch>
        </p:blipFill>
        <p:spPr bwMode="auto">
          <a:xfrm>
            <a:off x="5829300" y="381000"/>
            <a:ext cx="2952750" cy="2362200"/>
          </a:xfrm>
          <a:prstGeom prst="rect">
            <a:avLst/>
          </a:prstGeom>
          <a:noFill/>
        </p:spPr>
      </p:pic>
      <p:pic>
        <p:nvPicPr>
          <p:cNvPr id="2058" name="Picture 10" descr="http://www.graphicdesignblog.org/images/logo-secrets/amazon-logo.jpg"/>
          <p:cNvPicPr>
            <a:picLocks noChangeAspect="1" noChangeArrowheads="1"/>
          </p:cNvPicPr>
          <p:nvPr/>
        </p:nvPicPr>
        <p:blipFill>
          <a:blip r:embed="rId6" cstate="print"/>
          <a:srcRect/>
          <a:stretch>
            <a:fillRect/>
          </a:stretch>
        </p:blipFill>
        <p:spPr bwMode="auto">
          <a:xfrm>
            <a:off x="2971800" y="1066800"/>
            <a:ext cx="2895600" cy="2316480"/>
          </a:xfrm>
          <a:prstGeom prst="rect">
            <a:avLst/>
          </a:prstGeom>
          <a:noFill/>
        </p:spPr>
      </p:pic>
      <p:pic>
        <p:nvPicPr>
          <p:cNvPr id="2060" name="Picture 12" descr="http://www.graphicdesignblog.org/images/logo-secrets/fedex.jpg"/>
          <p:cNvPicPr>
            <a:picLocks noChangeAspect="1" noChangeArrowheads="1"/>
          </p:cNvPicPr>
          <p:nvPr/>
        </p:nvPicPr>
        <p:blipFill>
          <a:blip r:embed="rId7" cstate="print"/>
          <a:srcRect/>
          <a:stretch>
            <a:fillRect/>
          </a:stretch>
        </p:blipFill>
        <p:spPr bwMode="auto">
          <a:xfrm>
            <a:off x="228600" y="1143000"/>
            <a:ext cx="2762250" cy="2209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Adaptation</a:t>
            </a:r>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As your senses become used to a stimulus, you no longer notice it.</a:t>
            </a:r>
          </a:p>
          <a:p>
            <a:endParaRPr lang="en-US" dirty="0" smtClean="0"/>
          </a:p>
          <a:p>
            <a:r>
              <a:rPr lang="en-US" dirty="0" smtClean="0"/>
              <a:t>Demonstration:</a:t>
            </a:r>
          </a:p>
          <a:p>
            <a:pPr>
              <a:buNone/>
            </a:pPr>
            <a:r>
              <a:rPr lang="en-US" dirty="0" smtClean="0"/>
              <a:t>	1.  Smell the marker, notice the strength of the scent.  Rate it from 1-20</a:t>
            </a:r>
          </a:p>
          <a:p>
            <a:pPr>
              <a:buNone/>
            </a:pPr>
            <a:r>
              <a:rPr lang="en-US" dirty="0" smtClean="0"/>
              <a:t>	2. Sniff quickly and repeatedly.  After each sniff, rate the strength of the scent from 1-20.  What happens?</a:t>
            </a:r>
          </a:p>
          <a:p>
            <a:pPr>
              <a:buNone/>
            </a:pPr>
            <a:r>
              <a:rPr lang="en-US" dirty="0" smtClean="0"/>
              <a:t>	3. Sniff to </a:t>
            </a:r>
            <a:r>
              <a:rPr lang="en-US" dirty="0" err="1" smtClean="0"/>
              <a:t>aptation</a:t>
            </a:r>
            <a:r>
              <a:rPr lang="en-US" dirty="0" smtClean="0"/>
              <a:t> (no longer noticing the smell) then quickly switch with your partner.  What happens?</a:t>
            </a:r>
          </a:p>
          <a:p>
            <a:pPr>
              <a:buNone/>
            </a:pPr>
            <a:r>
              <a:rPr lang="en-US" dirty="0" smtClean="0"/>
              <a:t>		Cross-adaptation? (smell nothing)</a:t>
            </a:r>
          </a:p>
          <a:p>
            <a:pPr>
              <a:buNone/>
            </a:pPr>
            <a:r>
              <a:rPr lang="en-US" dirty="0" smtClean="0"/>
              <a:t>		Smell new stimulus?</a:t>
            </a:r>
          </a:p>
          <a:p>
            <a:pPr>
              <a:buNone/>
            </a:pPr>
            <a:r>
              <a:rPr lang="en-US" dirty="0" smtClean="0"/>
              <a:t>		Facilitation? (new stimulus is more intense)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74638"/>
            <a:ext cx="9144000" cy="1143000"/>
          </a:xfrm>
        </p:spPr>
        <p:txBody>
          <a:bodyPr>
            <a:normAutofit fontScale="90000"/>
          </a:bodyPr>
          <a:lstStyle/>
          <a:p>
            <a:pPr eaLnBrk="1" hangingPunct="1"/>
            <a:r>
              <a:rPr lang="en-US" smtClean="0">
                <a:latin typeface="Arial" charset="0"/>
                <a:cs typeface="Arial" charset="0"/>
              </a:rPr>
              <a:t>Sensory Adaptation</a:t>
            </a:r>
            <a:br>
              <a:rPr lang="en-US" smtClean="0">
                <a:latin typeface="Arial" charset="0"/>
                <a:cs typeface="Arial" charset="0"/>
              </a:rPr>
            </a:br>
            <a:endParaRPr lang="en-US" sz="4000" i="1" smtClean="0">
              <a:latin typeface="Arial" charset="0"/>
              <a:cs typeface="Arial" charset="0"/>
            </a:endParaRPr>
          </a:p>
        </p:txBody>
      </p:sp>
      <p:sp>
        <p:nvSpPr>
          <p:cNvPr id="30723" name="Content Placeholder 2"/>
          <p:cNvSpPr>
            <a:spLocks noGrp="1"/>
          </p:cNvSpPr>
          <p:nvPr>
            <p:ph idx="1"/>
          </p:nvPr>
        </p:nvSpPr>
        <p:spPr/>
        <p:txBody>
          <a:bodyPr/>
          <a:lstStyle/>
          <a:p>
            <a:pPr marL="0" indent="0" eaLnBrk="1" hangingPunct="1">
              <a:buNone/>
            </a:pPr>
            <a:endParaRPr lang="en-US" sz="4000" dirty="0" smtClean="0">
              <a:latin typeface="Arial" charset="0"/>
              <a:cs typeface="Arial" charset="0"/>
            </a:endParaRPr>
          </a:p>
        </p:txBody>
      </p:sp>
      <p:pic>
        <p:nvPicPr>
          <p:cNvPr id="30724" name="Picture 3" descr="MyAP1e_fig_4_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73961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789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1676400" y="457200"/>
            <a:ext cx="4267200" cy="1295400"/>
          </a:xfrm>
        </p:spPr>
        <p:txBody>
          <a:bodyPr>
            <a:normAutofit/>
          </a:bodyPr>
          <a:lstStyle/>
          <a:p>
            <a:pPr eaLnBrk="1" hangingPunct="1"/>
            <a:r>
              <a:rPr lang="en-US" smtClean="0"/>
              <a:t>Bottom-up Processing</a:t>
            </a:r>
          </a:p>
        </p:txBody>
      </p:sp>
      <p:sp>
        <p:nvSpPr>
          <p:cNvPr id="49156" name="Rectangle 4"/>
          <p:cNvSpPr>
            <a:spLocks noGrp="1" noChangeArrowheads="1"/>
          </p:cNvSpPr>
          <p:nvPr>
            <p:ph type="body" sz="half" idx="1"/>
          </p:nvPr>
        </p:nvSpPr>
        <p:spPr>
          <a:xfrm>
            <a:off x="381000" y="1981200"/>
            <a:ext cx="4419600" cy="4114800"/>
          </a:xfrm>
        </p:spPr>
        <p:txBody>
          <a:bodyPr/>
          <a:lstStyle/>
          <a:p>
            <a:pPr eaLnBrk="1" hangingPunct="1"/>
            <a:r>
              <a:rPr lang="en-US" sz="2400" smtClean="0"/>
              <a:t>A progression from</a:t>
            </a:r>
            <a:endParaRPr lang="en-US" sz="2100" smtClean="0"/>
          </a:p>
          <a:p>
            <a:pPr lvl="1" eaLnBrk="1" hangingPunct="1"/>
            <a:r>
              <a:rPr lang="en-US" sz="2100" smtClean="0"/>
              <a:t>Individual elements to the whole</a:t>
            </a:r>
          </a:p>
          <a:p>
            <a:pPr lvl="1" eaLnBrk="1" hangingPunct="1"/>
            <a:endParaRPr lang="en-US" sz="2100" smtClean="0"/>
          </a:p>
          <a:p>
            <a:pPr eaLnBrk="1" hangingPunct="1"/>
            <a:r>
              <a:rPr lang="en-US" sz="2400" smtClean="0"/>
              <a:t>Also called data-driven processing</a:t>
            </a:r>
          </a:p>
          <a:p>
            <a:pPr eaLnBrk="1" hangingPunct="1"/>
            <a:endParaRPr lang="en-US" sz="2400" smtClean="0"/>
          </a:p>
        </p:txBody>
      </p:sp>
      <p:sp>
        <p:nvSpPr>
          <p:cNvPr id="49157" name="Rectangle 5"/>
          <p:cNvSpPr>
            <a:spLocks noGrp="1" noChangeArrowheads="1"/>
          </p:cNvSpPr>
          <p:nvPr>
            <p:ph sz="half" idx="2"/>
          </p:nvPr>
        </p:nvSpPr>
        <p:spPr/>
        <p:txBody>
          <a:bodyPr/>
          <a:lstStyle/>
          <a:p>
            <a:pPr eaLnBrk="1" hangingPunct="1"/>
            <a:endParaRPr lang="en-US" sz="2400" smtClean="0"/>
          </a:p>
        </p:txBody>
      </p:sp>
      <p:sp>
        <p:nvSpPr>
          <p:cNvPr id="49154" name="Date Placeholder 6"/>
          <p:cNvSpPr>
            <a:spLocks noGrp="1"/>
          </p:cNvSpPr>
          <p:nvPr>
            <p:ph type="dt" sz="half" idx="12"/>
          </p:nvPr>
        </p:nvSpPr>
        <p:spPr>
          <a:noFill/>
        </p:spPr>
        <p:txBody>
          <a:bodyPr/>
          <a:lstStyle/>
          <a:p>
            <a:r>
              <a:rPr lang="en-US" smtClean="0"/>
              <a:t>Unit IV. Sensaton and Perception</a:t>
            </a:r>
          </a:p>
        </p:txBody>
      </p:sp>
      <p:sp>
        <p:nvSpPr>
          <p:cNvPr id="49158" name="AutoShape 6"/>
          <p:cNvSpPr>
            <a:spLocks noChangeArrowheads="1"/>
          </p:cNvSpPr>
          <p:nvPr/>
        </p:nvSpPr>
        <p:spPr bwMode="auto">
          <a:xfrm>
            <a:off x="5562600" y="4648200"/>
            <a:ext cx="3048000" cy="1219200"/>
          </a:xfrm>
          <a:prstGeom prst="flowChartProcess">
            <a:avLst/>
          </a:prstGeom>
          <a:solidFill>
            <a:schemeClr val="accent1"/>
          </a:solidFill>
          <a:ln w="9525">
            <a:solidFill>
              <a:schemeClr val="tx1"/>
            </a:solidFill>
            <a:miter lim="800000"/>
            <a:headEnd/>
            <a:tailEnd/>
          </a:ln>
        </p:spPr>
        <p:txBody>
          <a:bodyPr wrap="none" anchor="ctr"/>
          <a:lstStyle/>
          <a:p>
            <a:pPr algn="ctr"/>
            <a:r>
              <a:rPr lang="en-US" sz="1600"/>
              <a:t>Detect Specific Features</a:t>
            </a:r>
          </a:p>
        </p:txBody>
      </p:sp>
      <p:sp>
        <p:nvSpPr>
          <p:cNvPr id="49159" name="AutoShape 8"/>
          <p:cNvSpPr>
            <a:spLocks noChangeArrowheads="1"/>
          </p:cNvSpPr>
          <p:nvPr/>
        </p:nvSpPr>
        <p:spPr bwMode="auto">
          <a:xfrm>
            <a:off x="5943600" y="2895600"/>
            <a:ext cx="2209800" cy="914400"/>
          </a:xfrm>
          <a:prstGeom prst="flowChartProcess">
            <a:avLst/>
          </a:prstGeom>
          <a:solidFill>
            <a:schemeClr val="accent1"/>
          </a:solidFill>
          <a:ln w="9525">
            <a:solidFill>
              <a:schemeClr val="tx1"/>
            </a:solidFill>
            <a:miter lim="800000"/>
            <a:headEnd/>
            <a:tailEnd/>
          </a:ln>
        </p:spPr>
        <p:txBody>
          <a:bodyPr wrap="none" anchor="ctr"/>
          <a:lstStyle/>
          <a:p>
            <a:pPr algn="ctr"/>
            <a:r>
              <a:rPr lang="en-US" sz="1600"/>
              <a:t>Combine features</a:t>
            </a:r>
          </a:p>
        </p:txBody>
      </p:sp>
      <p:sp>
        <p:nvSpPr>
          <p:cNvPr id="49160" name="AutoShape 9"/>
          <p:cNvSpPr>
            <a:spLocks noChangeArrowheads="1"/>
          </p:cNvSpPr>
          <p:nvPr/>
        </p:nvSpPr>
        <p:spPr bwMode="auto">
          <a:xfrm>
            <a:off x="6248400" y="1066800"/>
            <a:ext cx="1371600" cy="838200"/>
          </a:xfrm>
          <a:prstGeom prst="flowChartProcess">
            <a:avLst/>
          </a:prstGeom>
          <a:solidFill>
            <a:schemeClr val="accent1"/>
          </a:solidFill>
          <a:ln w="9525">
            <a:solidFill>
              <a:schemeClr val="tx1"/>
            </a:solidFill>
            <a:miter lim="800000"/>
            <a:headEnd/>
            <a:tailEnd/>
          </a:ln>
        </p:spPr>
        <p:txBody>
          <a:bodyPr wrap="none" anchor="ctr"/>
          <a:lstStyle/>
          <a:p>
            <a:pPr algn="ctr"/>
            <a:r>
              <a:rPr lang="en-US" sz="1600"/>
              <a:t>Recognize </a:t>
            </a:r>
          </a:p>
          <a:p>
            <a:pPr algn="ctr"/>
            <a:r>
              <a:rPr lang="en-US" sz="1600"/>
              <a:t>Stimulus</a:t>
            </a:r>
          </a:p>
        </p:txBody>
      </p:sp>
      <p:sp>
        <p:nvSpPr>
          <p:cNvPr id="49161" name="AutoShape 10"/>
          <p:cNvSpPr>
            <a:spLocks noChangeArrowheads="1"/>
          </p:cNvSpPr>
          <p:nvPr/>
        </p:nvSpPr>
        <p:spPr bwMode="auto">
          <a:xfrm>
            <a:off x="6781800" y="3962400"/>
            <a:ext cx="409575" cy="609600"/>
          </a:xfrm>
          <a:prstGeom prst="upArrow">
            <a:avLst>
              <a:gd name="adj1" fmla="val 50000"/>
              <a:gd name="adj2" fmla="val 37209"/>
            </a:avLst>
          </a:prstGeom>
          <a:solidFill>
            <a:srgbClr val="FF0000"/>
          </a:solidFill>
          <a:ln w="9525">
            <a:solidFill>
              <a:schemeClr val="tx1"/>
            </a:solidFill>
            <a:miter lim="800000"/>
            <a:headEnd/>
            <a:tailEnd/>
          </a:ln>
        </p:spPr>
        <p:txBody>
          <a:bodyPr wrap="none" anchor="ctr"/>
          <a:lstStyle/>
          <a:p>
            <a:endParaRPr lang="en-US"/>
          </a:p>
        </p:txBody>
      </p:sp>
      <p:sp>
        <p:nvSpPr>
          <p:cNvPr id="49162" name="AutoShape 11"/>
          <p:cNvSpPr>
            <a:spLocks noChangeArrowheads="1"/>
          </p:cNvSpPr>
          <p:nvPr/>
        </p:nvSpPr>
        <p:spPr bwMode="auto">
          <a:xfrm>
            <a:off x="6705600" y="2057400"/>
            <a:ext cx="409575" cy="609600"/>
          </a:xfrm>
          <a:prstGeom prst="upArrow">
            <a:avLst>
              <a:gd name="adj1" fmla="val 50000"/>
              <a:gd name="adj2" fmla="val 45712"/>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Synesthesia</a:t>
            </a:r>
            <a:endParaRPr lang="en-US" dirty="0"/>
          </a:p>
        </p:txBody>
      </p:sp>
      <p:sp>
        <p:nvSpPr>
          <p:cNvPr id="3" name="Content Placeholder 2"/>
          <p:cNvSpPr>
            <a:spLocks noGrp="1"/>
          </p:cNvSpPr>
          <p:nvPr>
            <p:ph sz="quarter" idx="1"/>
          </p:nvPr>
        </p:nvSpPr>
        <p:spPr/>
        <p:txBody>
          <a:bodyPr/>
          <a:lstStyle/>
          <a:p>
            <a:pPr>
              <a:buNone/>
            </a:pPr>
            <a:endParaRPr lang="en-US" dirty="0" smtClean="0"/>
          </a:p>
          <a:p>
            <a:r>
              <a:rPr lang="en-US" dirty="0" smtClean="0">
                <a:hlinkClick r:id="rId2"/>
              </a:rPr>
              <a:t>http://www.youtube.com/watch?v=KApieSGlyBk</a:t>
            </a: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162335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593296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Day 3</a:t>
            </a:r>
            <a:br>
              <a:rPr lang="en-US" dirty="0" smtClean="0"/>
            </a:br>
            <a:r>
              <a:rPr lang="en-US" dirty="0" smtClean="0"/>
              <a:t>QUICK OVERVIEW </a:t>
            </a:r>
            <a:endParaRPr lang="en-US" dirty="0"/>
          </a:p>
        </p:txBody>
      </p:sp>
      <p:sp>
        <p:nvSpPr>
          <p:cNvPr id="3" name="Content Placeholder 2"/>
          <p:cNvSpPr>
            <a:spLocks noGrp="1"/>
          </p:cNvSpPr>
          <p:nvPr>
            <p:ph sz="quarter" idx="1"/>
          </p:nvPr>
        </p:nvSpPr>
        <p:spPr/>
        <p:txBody>
          <a:bodyPr/>
          <a:lstStyle/>
          <a:p>
            <a:r>
              <a:rPr lang="en-US" dirty="0" smtClean="0"/>
              <a:t>Now is the time to ask questions!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Sensation &amp; Perception</a:t>
            </a:r>
            <a:endParaRPr lang="en-US" dirty="0"/>
          </a:p>
        </p:txBody>
      </p:sp>
      <p:sp>
        <p:nvSpPr>
          <p:cNvPr id="3" name="Content Placeholder 2"/>
          <p:cNvSpPr>
            <a:spLocks noGrp="1"/>
          </p:cNvSpPr>
          <p:nvPr>
            <p:ph sz="quarter" idx="1"/>
          </p:nvPr>
        </p:nvSpPr>
        <p:spPr/>
        <p:txBody>
          <a:bodyPr/>
          <a:lstStyle/>
          <a:p>
            <a:r>
              <a:rPr lang="en-US" dirty="0" smtClean="0"/>
              <a:t>Vision &amp; Hearing</a:t>
            </a:r>
            <a:endParaRPr lang="en-US" dirty="0"/>
          </a:p>
        </p:txBody>
      </p:sp>
    </p:spTree>
    <p:extLst>
      <p:ext uri="{BB962C8B-B14F-4D97-AF65-F5344CB8AC3E}">
        <p14:creationId xmlns:p14="http://schemas.microsoft.com/office/powerpoint/2010/main" val="2965921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pPr eaLnBrk="1" hangingPunct="1"/>
            <a:r>
              <a:rPr lang="en-US" smtClean="0">
                <a:latin typeface="Arial" charset="0"/>
                <a:cs typeface="Arial" charset="0"/>
              </a:rPr>
              <a:t>The Structure of the Eye</a:t>
            </a:r>
          </a:p>
        </p:txBody>
      </p:sp>
      <p:pic>
        <p:nvPicPr>
          <p:cNvPr id="59395" name="Picture 2"/>
          <p:cNvPicPr>
            <a:picLocks noChangeAspect="1" noChangeArrowheads="1"/>
          </p:cNvPicPr>
          <p:nvPr/>
        </p:nvPicPr>
        <p:blipFill>
          <a:blip r:embed="rId2" cstate="print"/>
          <a:srcRect/>
          <a:stretch>
            <a:fillRect/>
          </a:stretch>
        </p:blipFill>
        <p:spPr bwMode="auto">
          <a:xfrm>
            <a:off x="0" y="1295400"/>
            <a:ext cx="9183688" cy="4114800"/>
          </a:xfrm>
          <a:prstGeom prst="rect">
            <a:avLst/>
          </a:prstGeom>
          <a:noFill/>
          <a:ln w="9525">
            <a:noFill/>
            <a:miter lim="800000"/>
            <a:headEnd/>
            <a:tailEnd/>
          </a:ln>
        </p:spPr>
      </p:pic>
      <p:sp>
        <p:nvSpPr>
          <p:cNvPr id="59396" name="TextBox 3"/>
          <p:cNvSpPr txBox="1">
            <a:spLocks noChangeArrowheads="1"/>
          </p:cNvSpPr>
          <p:nvPr/>
        </p:nvSpPr>
        <p:spPr bwMode="auto">
          <a:xfrm>
            <a:off x="0" y="5410200"/>
            <a:ext cx="9144000" cy="461665"/>
          </a:xfrm>
          <a:prstGeom prst="rect">
            <a:avLst/>
          </a:prstGeom>
          <a:noFill/>
          <a:ln w="9525">
            <a:noFill/>
            <a:miter lim="800000"/>
            <a:headEnd/>
            <a:tailEnd/>
          </a:ln>
        </p:spPr>
        <p:txBody>
          <a:bodyPr>
            <a:spAutoFit/>
          </a:bodyPr>
          <a:lstStyle/>
          <a:p>
            <a:pPr algn="ctr"/>
            <a:r>
              <a:rPr lang="en-US" sz="2400" dirty="0" smtClean="0">
                <a:cs typeface="Arial" charset="0"/>
              </a:rPr>
              <a:t>Fovea, Optic Nerve, &amp; Blind Spot</a:t>
            </a:r>
            <a:endParaRPr lang="en-US" sz="2400" dirty="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274638"/>
            <a:ext cx="9144000" cy="1143000"/>
          </a:xfrm>
        </p:spPr>
        <p:txBody>
          <a:bodyPr>
            <a:normAutofit fontScale="90000"/>
          </a:bodyPr>
          <a:lstStyle/>
          <a:p>
            <a:pPr eaLnBrk="1" hangingPunct="1"/>
            <a:r>
              <a:rPr lang="en-US" smtClean="0">
                <a:latin typeface="Arial" charset="0"/>
                <a:cs typeface="Arial" charset="0"/>
              </a:rPr>
              <a:t>The Eye</a:t>
            </a:r>
            <a:br>
              <a:rPr lang="en-US" smtClean="0">
                <a:latin typeface="Arial" charset="0"/>
                <a:cs typeface="Arial" charset="0"/>
              </a:rPr>
            </a:br>
            <a:r>
              <a:rPr lang="en-US" sz="4000" i="1" smtClean="0">
                <a:latin typeface="Arial" charset="0"/>
                <a:cs typeface="Arial" charset="0"/>
              </a:rPr>
              <a:t>The Retina</a:t>
            </a:r>
          </a:p>
        </p:txBody>
      </p:sp>
      <p:sp>
        <p:nvSpPr>
          <p:cNvPr id="56323" name="Content Placeholder 2"/>
          <p:cNvSpPr>
            <a:spLocks noGrp="1"/>
          </p:cNvSpPr>
          <p:nvPr>
            <p:ph idx="1"/>
          </p:nvPr>
        </p:nvSpPr>
        <p:spPr/>
        <p:txBody>
          <a:bodyPr/>
          <a:lstStyle/>
          <a:p>
            <a:pPr eaLnBrk="1" hangingPunct="1"/>
            <a:r>
              <a:rPr lang="en-US" sz="4000" smtClean="0">
                <a:latin typeface="Arial" charset="0"/>
                <a:cs typeface="Arial" charset="0"/>
                <a:hlinkClick r:id="" action="ppaction://noaction"/>
              </a:rPr>
              <a:t>Optic nerve</a:t>
            </a:r>
            <a:endParaRPr lang="en-US" sz="4000" smtClean="0">
              <a:latin typeface="Arial" charset="0"/>
              <a:cs typeface="Arial" charset="0"/>
            </a:endParaRPr>
          </a:p>
          <a:p>
            <a:pPr eaLnBrk="1" hangingPunct="1"/>
            <a:r>
              <a:rPr lang="en-US" sz="4000" smtClean="0">
                <a:latin typeface="Arial" charset="0"/>
                <a:cs typeface="Arial" charset="0"/>
                <a:hlinkClick r:id="" action="ppaction://noaction"/>
              </a:rPr>
              <a:t>Blind spot</a:t>
            </a:r>
            <a:endParaRPr lang="en-US" sz="4000" smtClean="0">
              <a:latin typeface="Arial" charset="0"/>
              <a:cs typeface="Arial" charset="0"/>
            </a:endParaRPr>
          </a:p>
          <a:p>
            <a:pPr eaLnBrk="1" hangingPunct="1"/>
            <a:r>
              <a:rPr lang="en-US" sz="4000" smtClean="0">
                <a:latin typeface="Arial" charset="0"/>
                <a:cs typeface="Arial" charset="0"/>
                <a:hlinkClick r:id="" action="ppaction://noaction"/>
              </a:rPr>
              <a:t>Fovea</a:t>
            </a:r>
            <a:endParaRPr lang="en-US" smtClean="0">
              <a:latin typeface="Arial" charset="0"/>
              <a:cs typeface="Arial" charset="0"/>
            </a:endParaRP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38575"/>
            <a:ext cx="79629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153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274638"/>
            <a:ext cx="9144000" cy="1143000"/>
          </a:xfrm>
        </p:spPr>
        <p:txBody>
          <a:bodyPr>
            <a:normAutofit/>
          </a:bodyPr>
          <a:lstStyle/>
          <a:p>
            <a:pPr eaLnBrk="1" hangingPunct="1"/>
            <a:r>
              <a:rPr lang="en-US" sz="4000" i="1" dirty="0" smtClean="0">
                <a:latin typeface="Arial" charset="0"/>
                <a:cs typeface="Arial" charset="0"/>
              </a:rPr>
              <a:t>Blind Spot</a:t>
            </a:r>
          </a:p>
        </p:txBody>
      </p:sp>
      <p:sp>
        <p:nvSpPr>
          <p:cNvPr id="56323" name="Content Placeholder 2"/>
          <p:cNvSpPr>
            <a:spLocks noGrp="1"/>
          </p:cNvSpPr>
          <p:nvPr>
            <p:ph idx="1"/>
          </p:nvPr>
        </p:nvSpPr>
        <p:spPr/>
        <p:txBody>
          <a:bodyPr/>
          <a:lstStyle/>
          <a:p>
            <a:pPr eaLnBrk="1" hangingPunct="1"/>
            <a:endParaRPr lang="en-US" dirty="0" smtClean="0">
              <a:latin typeface="Arial" charset="0"/>
              <a:cs typeface="Arial" charset="0"/>
            </a:endParaRP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16727"/>
            <a:ext cx="79629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933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pPr eaLnBrk="1" hangingPunct="1"/>
            <a:r>
              <a:rPr lang="en-US" dirty="0" smtClean="0">
                <a:latin typeface="Arial" charset="0"/>
                <a:cs typeface="Arial" charset="0"/>
              </a:rPr>
              <a:t>The Retina’s Reaction to Light &amp; Transduction </a:t>
            </a:r>
          </a:p>
        </p:txBody>
      </p:sp>
      <p:pic>
        <p:nvPicPr>
          <p:cNvPr id="55299" name="Picture 3"/>
          <p:cNvPicPr>
            <a:picLocks noChangeAspect="1" noChangeArrowheads="1"/>
          </p:cNvPicPr>
          <p:nvPr/>
        </p:nvPicPr>
        <p:blipFill>
          <a:blip r:embed="rId2" cstate="print"/>
          <a:srcRect/>
          <a:stretch>
            <a:fillRect/>
          </a:stretch>
        </p:blipFill>
        <p:spPr bwMode="auto">
          <a:xfrm>
            <a:off x="1371600" y="1325563"/>
            <a:ext cx="644525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pPr eaLnBrk="1" hangingPunct="1"/>
            <a:r>
              <a:rPr lang="en-US" smtClean="0">
                <a:latin typeface="Arial" charset="0"/>
                <a:cs typeface="Arial" charset="0"/>
              </a:rPr>
              <a:t>Rods versus Cones</a:t>
            </a:r>
          </a:p>
        </p:txBody>
      </p:sp>
      <p:pic>
        <p:nvPicPr>
          <p:cNvPr id="50179" name="Picture 5"/>
          <p:cNvPicPr>
            <a:picLocks noChangeAspect="1" noChangeArrowheads="1"/>
          </p:cNvPicPr>
          <p:nvPr/>
        </p:nvPicPr>
        <p:blipFill>
          <a:blip r:embed="rId2" cstate="print"/>
          <a:srcRect/>
          <a:stretch>
            <a:fillRect/>
          </a:stretch>
        </p:blipFill>
        <p:spPr bwMode="auto">
          <a:xfrm>
            <a:off x="76200" y="1350963"/>
            <a:ext cx="6632575" cy="4059237"/>
          </a:xfrm>
          <a:prstGeom prst="rect">
            <a:avLst/>
          </a:prstGeom>
          <a:noFill/>
          <a:ln w="9525">
            <a:noFill/>
            <a:miter lim="800000"/>
            <a:headEnd/>
            <a:tailEnd/>
          </a:ln>
        </p:spPr>
      </p:pic>
      <p:pic>
        <p:nvPicPr>
          <p:cNvPr id="50180" name="Picture 3"/>
          <p:cNvPicPr>
            <a:picLocks noChangeAspect="1" noChangeArrowheads="1"/>
          </p:cNvPicPr>
          <p:nvPr/>
        </p:nvPicPr>
        <p:blipFill>
          <a:blip r:embed="rId3" cstate="print"/>
          <a:srcRect/>
          <a:stretch>
            <a:fillRect/>
          </a:stretch>
        </p:blipFill>
        <p:spPr bwMode="auto">
          <a:xfrm>
            <a:off x="5791200" y="3768725"/>
            <a:ext cx="3094038" cy="286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p:txBody>
          <a:bodyPr/>
          <a:lstStyle/>
          <a:p>
            <a:r>
              <a:rPr lang="en-US" smtClean="0"/>
              <a:t>Bottom-Up Processing</a:t>
            </a:r>
          </a:p>
        </p:txBody>
      </p:sp>
      <p:sp>
        <p:nvSpPr>
          <p:cNvPr id="50179" name="Content Placeholder 7"/>
          <p:cNvSpPr>
            <a:spLocks noGrp="1"/>
          </p:cNvSpPr>
          <p:nvPr>
            <p:ph sz="quarter" idx="1"/>
          </p:nvPr>
        </p:nvSpPr>
        <p:spPr/>
        <p:txBody>
          <a:bodyPr/>
          <a:lstStyle/>
          <a:p>
            <a:r>
              <a:rPr lang="en-US" smtClean="0"/>
              <a:t>Perception must be largely data-driven because it must accurately reflect events in the outside world</a:t>
            </a:r>
          </a:p>
          <a:p>
            <a:r>
              <a:rPr lang="en-US" smtClean="0"/>
              <a:t>The information is determined mainly be information from the senses (not from your expectations)</a:t>
            </a:r>
          </a:p>
        </p:txBody>
      </p:sp>
      <p:sp>
        <p:nvSpPr>
          <p:cNvPr id="50180" name="Date Placeholder 4"/>
          <p:cNvSpPr>
            <a:spLocks noGrp="1"/>
          </p:cNvSpPr>
          <p:nvPr>
            <p:ph type="dt" sz="half" idx="14"/>
          </p:nvPr>
        </p:nvSpPr>
        <p:spPr>
          <a:noFill/>
        </p:spPr>
        <p:txBody>
          <a:bodyPr/>
          <a:lstStyle/>
          <a:p>
            <a:r>
              <a:rPr lang="en-US" smtClean="0"/>
              <a:t>Unit IV. Sensaton and Perception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Color Vision</a:t>
            </a:r>
            <a:endParaRPr lang="en-US" dirty="0"/>
          </a:p>
        </p:txBody>
      </p:sp>
      <p:sp>
        <p:nvSpPr>
          <p:cNvPr id="3" name="Content Placeholder 2"/>
          <p:cNvSpPr>
            <a:spLocks noGrp="1"/>
          </p:cNvSpPr>
          <p:nvPr>
            <p:ph sz="quarter" idx="1"/>
          </p:nvPr>
        </p:nvSpPr>
        <p:spPr>
          <a:xfrm>
            <a:off x="457200" y="990600"/>
            <a:ext cx="7467600" cy="5638800"/>
          </a:xfrm>
        </p:spPr>
        <p:txBody>
          <a:bodyPr>
            <a:normAutofit lnSpcReduction="10000"/>
          </a:bodyPr>
          <a:lstStyle/>
          <a:p>
            <a:r>
              <a:rPr lang="en-US" dirty="0" smtClean="0"/>
              <a:t>Scientists are not 100% clear about this process</a:t>
            </a:r>
          </a:p>
          <a:p>
            <a:endParaRPr lang="en-US" dirty="0" smtClean="0"/>
          </a:p>
          <a:p>
            <a:endParaRPr lang="en-US" dirty="0" smtClean="0"/>
          </a:p>
          <a:p>
            <a:endParaRPr lang="en-US" dirty="0" smtClean="0"/>
          </a:p>
          <a:p>
            <a:endParaRPr lang="en-US" dirty="0" smtClean="0"/>
          </a:p>
          <a:p>
            <a:pPr>
              <a:buNone/>
            </a:pPr>
            <a:r>
              <a:rPr lang="en-US" dirty="0" smtClean="0"/>
              <a:t>Current Thinking</a:t>
            </a:r>
          </a:p>
          <a:p>
            <a:r>
              <a:rPr lang="en-US" dirty="0" smtClean="0"/>
              <a:t>Step 1: </a:t>
            </a:r>
            <a:r>
              <a:rPr lang="en-US" dirty="0" err="1" smtClean="0"/>
              <a:t>Trichromatic</a:t>
            </a:r>
            <a:r>
              <a:rPr lang="en-US" dirty="0" smtClean="0"/>
              <a:t> Theory</a:t>
            </a:r>
          </a:p>
          <a:p>
            <a:pPr lvl="1"/>
            <a:r>
              <a:rPr lang="en-US" dirty="0" smtClean="0"/>
              <a:t>Cones for red, green, and blue light</a:t>
            </a:r>
          </a:p>
          <a:p>
            <a:pPr lvl="1"/>
            <a:r>
              <a:rPr lang="en-US" dirty="0" smtClean="0"/>
              <a:t>People who are color blind are missing one or more of these receptors (usually red)</a:t>
            </a:r>
          </a:p>
          <a:p>
            <a:r>
              <a:rPr lang="en-US" dirty="0" smtClean="0"/>
              <a:t>Step 2: Opponent-Process Theory</a:t>
            </a:r>
          </a:p>
          <a:p>
            <a:pPr lvl="1"/>
            <a:r>
              <a:rPr lang="en-US" dirty="0" smtClean="0"/>
              <a:t>Some neurons are turned “on” by a color, some are turned “off”</a:t>
            </a:r>
          </a:p>
          <a:p>
            <a:pPr lvl="1"/>
            <a:r>
              <a:rPr lang="en-US" dirty="0" smtClean="0"/>
              <a:t>Opponent colors: red-green, yellow-blue, white-black</a:t>
            </a:r>
            <a:endParaRPr lang="en-US" dirty="0"/>
          </a:p>
        </p:txBody>
      </p:sp>
      <p:pic>
        <p:nvPicPr>
          <p:cNvPr id="5122" name="Picture 2" descr="http://homepages.wmich.edu/~knewtson/thea332/images/colorwheel.jpg"/>
          <p:cNvPicPr>
            <a:picLocks noChangeAspect="1" noChangeArrowheads="1"/>
          </p:cNvPicPr>
          <p:nvPr/>
        </p:nvPicPr>
        <p:blipFill>
          <a:blip r:embed="rId2" cstate="print"/>
          <a:srcRect/>
          <a:stretch>
            <a:fillRect/>
          </a:stretch>
        </p:blipFill>
        <p:spPr bwMode="auto">
          <a:xfrm>
            <a:off x="5867400" y="1752600"/>
            <a:ext cx="2514600" cy="231502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Opponent-Process Theory</a:t>
            </a:r>
            <a:endParaRPr lang="en-US" dirty="0"/>
          </a:p>
        </p:txBody>
      </p:sp>
      <p:sp>
        <p:nvSpPr>
          <p:cNvPr id="3" name="Content Placeholder 2"/>
          <p:cNvSpPr>
            <a:spLocks noGrp="1"/>
          </p:cNvSpPr>
          <p:nvPr>
            <p:ph sz="quarter" idx="1"/>
          </p:nvPr>
        </p:nvSpPr>
        <p:spPr/>
        <p:txBody>
          <a:bodyPr/>
          <a:lstStyle/>
          <a:p>
            <a:endParaRPr lang="en-US" dirty="0"/>
          </a:p>
        </p:txBody>
      </p:sp>
      <p:pic>
        <p:nvPicPr>
          <p:cNvPr id="57346" name="Picture 2" descr="http://www.psych.ndsu.nodak.edu/mccourt/Psy460/Color%20Vision/R-G%20channel%20rf's.jpg"/>
          <p:cNvPicPr>
            <a:picLocks noChangeAspect="1" noChangeArrowheads="1"/>
          </p:cNvPicPr>
          <p:nvPr/>
        </p:nvPicPr>
        <p:blipFill>
          <a:blip r:embed="rId2" cstate="print"/>
          <a:srcRect/>
          <a:stretch>
            <a:fillRect/>
          </a:stretch>
        </p:blipFill>
        <p:spPr bwMode="auto">
          <a:xfrm>
            <a:off x="762000" y="1676400"/>
            <a:ext cx="3876675" cy="1933575"/>
          </a:xfrm>
          <a:prstGeom prst="rect">
            <a:avLst/>
          </a:prstGeom>
          <a:noFill/>
        </p:spPr>
      </p:pic>
      <p:pic>
        <p:nvPicPr>
          <p:cNvPr id="57348" name="Picture 4" descr="http://www.psych.ndsu.nodak.edu/mccourt/Psy460/Color%20Vision/B-Y%20channel%20rf's.jpg"/>
          <p:cNvPicPr>
            <a:picLocks noChangeAspect="1" noChangeArrowheads="1"/>
          </p:cNvPicPr>
          <p:nvPr/>
        </p:nvPicPr>
        <p:blipFill>
          <a:blip r:embed="rId3" cstate="print"/>
          <a:srcRect/>
          <a:stretch>
            <a:fillRect/>
          </a:stretch>
        </p:blipFill>
        <p:spPr bwMode="auto">
          <a:xfrm>
            <a:off x="762000" y="4191000"/>
            <a:ext cx="3876675" cy="19335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Blindness</a:t>
            </a:r>
            <a:endParaRPr lang="en-US" dirty="0"/>
          </a:p>
        </p:txBody>
      </p:sp>
      <p:pic>
        <p:nvPicPr>
          <p:cNvPr id="4" name="Content Placeholder 3" descr="MyAP1e_fig_4_17.jpg"/>
          <p:cNvPicPr>
            <a:picLocks noGrp="1" noChangeAspect="1"/>
          </p:cNvPicPr>
          <p:nvPr>
            <p:ph sz="quarter" idx="1"/>
          </p:nvPr>
        </p:nvPicPr>
        <p:blipFill>
          <a:blip r:embed="rId2" cstate="print"/>
          <a:srcRect/>
          <a:stretch>
            <a:fillRect/>
          </a:stretch>
        </p:blipFill>
        <p:spPr bwMode="auto">
          <a:xfrm>
            <a:off x="4114800" y="1371600"/>
            <a:ext cx="4495800" cy="4585716"/>
          </a:xfrm>
          <a:prstGeom prst="rect">
            <a:avLst/>
          </a:prstGeom>
          <a:noFill/>
          <a:ln w="9525">
            <a:noFill/>
            <a:miter lim="800000"/>
            <a:headEnd/>
            <a:tailEnd/>
          </a:ln>
        </p:spPr>
      </p:pic>
      <p:sp>
        <p:nvSpPr>
          <p:cNvPr id="5" name="TextBox 4"/>
          <p:cNvSpPr txBox="1"/>
          <p:nvPr/>
        </p:nvSpPr>
        <p:spPr>
          <a:xfrm>
            <a:off x="609600" y="1600200"/>
            <a:ext cx="3429000" cy="4524315"/>
          </a:xfrm>
          <a:prstGeom prst="rect">
            <a:avLst/>
          </a:prstGeom>
          <a:noFill/>
        </p:spPr>
        <p:txBody>
          <a:bodyPr wrap="square" rtlCol="0">
            <a:spAutoFit/>
          </a:bodyPr>
          <a:lstStyle/>
          <a:p>
            <a:pPr>
              <a:buFont typeface="Arial" pitchFamily="34" charset="0"/>
              <a:buChar char="•"/>
            </a:pPr>
            <a:r>
              <a:rPr lang="en-US" sz="3200" dirty="0" smtClean="0"/>
              <a:t>Not a complete lack of color vision</a:t>
            </a:r>
          </a:p>
          <a:p>
            <a:pPr>
              <a:buFont typeface="Arial" pitchFamily="34" charset="0"/>
              <a:buChar char="•"/>
            </a:pPr>
            <a:r>
              <a:rPr lang="en-US" sz="3200" dirty="0" smtClean="0"/>
              <a:t>Usually affects red/green the most</a:t>
            </a:r>
          </a:p>
          <a:p>
            <a:pPr>
              <a:buFont typeface="Arial" pitchFamily="34" charset="0"/>
              <a:buChar char="•"/>
            </a:pPr>
            <a:r>
              <a:rPr lang="en-US" sz="3200" dirty="0" smtClean="0"/>
              <a:t>Most common in males</a:t>
            </a:r>
          </a:p>
          <a:p>
            <a:pPr>
              <a:buFont typeface="Arial" pitchFamily="34" charset="0"/>
              <a:buChar char="•"/>
            </a:pPr>
            <a:r>
              <a:rPr lang="en-US" sz="3200" dirty="0" smtClean="0"/>
              <a:t>Genetic</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0" y="274638"/>
            <a:ext cx="9144000" cy="1143000"/>
          </a:xfrm>
        </p:spPr>
        <p:txBody>
          <a:bodyPr/>
          <a:lstStyle/>
          <a:p>
            <a:pPr eaLnBrk="1" hangingPunct="1"/>
            <a:r>
              <a:rPr lang="en-US" smtClean="0">
                <a:latin typeface="Arial" charset="0"/>
                <a:cs typeface="Arial" charset="0"/>
              </a:rPr>
              <a:t>Electromagnetic Energy Spectrum</a:t>
            </a:r>
          </a:p>
        </p:txBody>
      </p:sp>
      <p:pic>
        <p:nvPicPr>
          <p:cNvPr id="35843" name="Picture 13"/>
          <p:cNvPicPr>
            <a:picLocks noChangeAspect="1" noChangeArrowheads="1"/>
          </p:cNvPicPr>
          <p:nvPr/>
        </p:nvPicPr>
        <p:blipFill>
          <a:blip r:embed="rId2" cstate="print"/>
          <a:srcRect/>
          <a:stretch>
            <a:fillRect/>
          </a:stretch>
        </p:blipFill>
        <p:spPr bwMode="auto">
          <a:xfrm>
            <a:off x="1901825" y="1298575"/>
            <a:ext cx="5414963" cy="530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pPr eaLnBrk="1" hangingPunct="1"/>
            <a:r>
              <a:rPr lang="en-US" smtClean="0">
                <a:latin typeface="Arial" charset="0"/>
                <a:cs typeface="Arial" charset="0"/>
              </a:rPr>
              <a:t>The Physical Property of Waves</a:t>
            </a:r>
          </a:p>
        </p:txBody>
      </p:sp>
      <p:pic>
        <p:nvPicPr>
          <p:cNvPr id="40963" name="Picture 2"/>
          <p:cNvPicPr>
            <a:picLocks noChangeAspect="1" noChangeArrowheads="1"/>
          </p:cNvPicPr>
          <p:nvPr/>
        </p:nvPicPr>
        <p:blipFill>
          <a:blip r:embed="rId2" cstate="print"/>
          <a:srcRect/>
          <a:stretch>
            <a:fillRect/>
          </a:stretch>
        </p:blipFill>
        <p:spPr bwMode="auto">
          <a:xfrm>
            <a:off x="0" y="1828800"/>
            <a:ext cx="9096375" cy="384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274638"/>
            <a:ext cx="9144000" cy="1143000"/>
          </a:xfrm>
        </p:spPr>
        <p:txBody>
          <a:bodyPr>
            <a:normAutofit fontScale="90000"/>
          </a:bodyPr>
          <a:lstStyle/>
          <a:p>
            <a:pPr eaLnBrk="1" hangingPunct="1"/>
            <a:r>
              <a:rPr lang="en-US" smtClean="0">
                <a:latin typeface="Arial" charset="0"/>
                <a:cs typeface="Arial" charset="0"/>
              </a:rPr>
              <a:t>Visual Information Processing</a:t>
            </a:r>
            <a:br>
              <a:rPr lang="en-US" smtClean="0">
                <a:latin typeface="Arial" charset="0"/>
                <a:cs typeface="Arial" charset="0"/>
              </a:rPr>
            </a:br>
            <a:r>
              <a:rPr lang="en-US" sz="4000" i="1" smtClean="0">
                <a:latin typeface="Arial" charset="0"/>
                <a:cs typeface="Arial" charset="0"/>
              </a:rPr>
              <a:t>Feature Detection</a:t>
            </a:r>
          </a:p>
        </p:txBody>
      </p:sp>
      <p:sp>
        <p:nvSpPr>
          <p:cNvPr id="65539" name="Content Placeholder 2"/>
          <p:cNvSpPr>
            <a:spLocks noGrp="1"/>
          </p:cNvSpPr>
          <p:nvPr>
            <p:ph idx="1"/>
          </p:nvPr>
        </p:nvSpPr>
        <p:spPr/>
        <p:txBody>
          <a:bodyPr/>
          <a:lstStyle/>
          <a:p>
            <a:pPr eaLnBrk="1" hangingPunct="1"/>
            <a:r>
              <a:rPr lang="en-US" sz="4000" smtClean="0">
                <a:latin typeface="Arial" charset="0"/>
                <a:cs typeface="Arial" charset="0"/>
                <a:hlinkClick r:id="rId2" action="ppaction://hlinksldjump"/>
              </a:rPr>
              <a:t>Feature detectors</a:t>
            </a:r>
            <a:endParaRPr lang="en-US" smtClean="0">
              <a:latin typeface="Arial" charset="0"/>
              <a:cs typeface="Arial" charset="0"/>
            </a:endParaRPr>
          </a:p>
        </p:txBody>
      </p:sp>
      <p:pic>
        <p:nvPicPr>
          <p:cNvPr id="65540" name="Picture 3" descr="MyAP1e_fig_4_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72739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921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dirty="0" smtClean="0">
                <a:latin typeface="Arial" charset="0"/>
                <a:cs typeface="Arial" charset="0"/>
              </a:rPr>
              <a:t>Pathways from the eyes to the visual cortex</a:t>
            </a:r>
          </a:p>
        </p:txBody>
      </p:sp>
      <p:pic>
        <p:nvPicPr>
          <p:cNvPr id="64515" name="Picture 3"/>
          <p:cNvPicPr>
            <a:picLocks noChangeAspect="1" noChangeArrowheads="1"/>
          </p:cNvPicPr>
          <p:nvPr/>
        </p:nvPicPr>
        <p:blipFill>
          <a:blip r:embed="rId2" cstate="print"/>
          <a:srcRect/>
          <a:stretch>
            <a:fillRect/>
          </a:stretch>
        </p:blipFill>
        <p:spPr bwMode="auto">
          <a:xfrm>
            <a:off x="1171575" y="1495425"/>
            <a:ext cx="680085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457200" y="274638"/>
            <a:ext cx="7467600" cy="715962"/>
          </a:xfrm>
        </p:spPr>
        <p:txBody>
          <a:bodyPr>
            <a:normAutofit fontScale="90000"/>
          </a:bodyPr>
          <a:lstStyle/>
          <a:p>
            <a:pPr eaLnBrk="1" hangingPunct="1"/>
            <a:r>
              <a:rPr lang="en-US" dirty="0" smtClean="0">
                <a:latin typeface="Arial" charset="0"/>
                <a:cs typeface="Arial" charset="0"/>
              </a:rPr>
              <a:t>Color &amp; Label These Structures in the Eye</a:t>
            </a:r>
          </a:p>
        </p:txBody>
      </p:sp>
      <p:pic>
        <p:nvPicPr>
          <p:cNvPr id="59395" name="Picture 2"/>
          <p:cNvPicPr>
            <a:picLocks noChangeAspect="1" noChangeArrowheads="1"/>
          </p:cNvPicPr>
          <p:nvPr/>
        </p:nvPicPr>
        <p:blipFill>
          <a:blip r:embed="rId2" cstate="print"/>
          <a:srcRect/>
          <a:stretch>
            <a:fillRect/>
          </a:stretch>
        </p:blipFill>
        <p:spPr bwMode="auto">
          <a:xfrm>
            <a:off x="0" y="1295400"/>
            <a:ext cx="9183688" cy="4114800"/>
          </a:xfrm>
          <a:prstGeom prst="rect">
            <a:avLst/>
          </a:prstGeom>
          <a:noFill/>
          <a:ln w="9525">
            <a:noFill/>
            <a:miter lim="800000"/>
            <a:headEnd/>
            <a:tailEnd/>
          </a:ln>
        </p:spPr>
      </p:pic>
      <p:sp>
        <p:nvSpPr>
          <p:cNvPr id="59396" name="TextBox 3"/>
          <p:cNvSpPr txBox="1">
            <a:spLocks noChangeArrowheads="1"/>
          </p:cNvSpPr>
          <p:nvPr/>
        </p:nvSpPr>
        <p:spPr bwMode="auto">
          <a:xfrm>
            <a:off x="0" y="5410200"/>
            <a:ext cx="9144000" cy="461665"/>
          </a:xfrm>
          <a:prstGeom prst="rect">
            <a:avLst/>
          </a:prstGeom>
          <a:noFill/>
          <a:ln w="9525">
            <a:noFill/>
            <a:miter lim="800000"/>
            <a:headEnd/>
            <a:tailEnd/>
          </a:ln>
        </p:spPr>
        <p:txBody>
          <a:bodyPr>
            <a:spAutoFit/>
          </a:bodyPr>
          <a:lstStyle/>
          <a:p>
            <a:pPr algn="ctr"/>
            <a:r>
              <a:rPr lang="en-US" sz="2400" dirty="0" smtClean="0">
                <a:cs typeface="Arial" charset="0"/>
              </a:rPr>
              <a:t>Cones, Rods, Bipolar Cells, Ganglion Cells</a:t>
            </a:r>
            <a:endParaRPr lang="en-US" sz="2400" dirty="0">
              <a:cs typeface="Arial" charset="0"/>
            </a:endParaRPr>
          </a:p>
        </p:txBody>
      </p:sp>
    </p:spTree>
    <p:extLst>
      <p:ext uri="{BB962C8B-B14F-4D97-AF65-F5344CB8AC3E}">
        <p14:creationId xmlns:p14="http://schemas.microsoft.com/office/powerpoint/2010/main" val="3424273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pPr eaLnBrk="1" hangingPunct="1"/>
            <a:r>
              <a:rPr lang="en-US" dirty="0" smtClean="0">
                <a:latin typeface="Arial" charset="0"/>
                <a:cs typeface="Arial" charset="0"/>
              </a:rPr>
              <a:t>The Retina’s Reaction to Light &amp; Transduction </a:t>
            </a:r>
          </a:p>
        </p:txBody>
      </p:sp>
      <p:pic>
        <p:nvPicPr>
          <p:cNvPr id="55299" name="Picture 3"/>
          <p:cNvPicPr>
            <a:picLocks noChangeAspect="1" noChangeArrowheads="1"/>
          </p:cNvPicPr>
          <p:nvPr/>
        </p:nvPicPr>
        <p:blipFill>
          <a:blip r:embed="rId2" cstate="print"/>
          <a:srcRect/>
          <a:stretch>
            <a:fillRect/>
          </a:stretch>
        </p:blipFill>
        <p:spPr bwMode="auto">
          <a:xfrm>
            <a:off x="1371600" y="1325563"/>
            <a:ext cx="6445250" cy="5486400"/>
          </a:xfrm>
          <a:prstGeom prst="rect">
            <a:avLst/>
          </a:prstGeom>
          <a:noFill/>
          <a:ln w="9525">
            <a:noFill/>
            <a:miter lim="800000"/>
            <a:headEnd/>
            <a:tailEnd/>
          </a:ln>
        </p:spPr>
      </p:pic>
    </p:spTree>
    <p:extLst>
      <p:ext uri="{BB962C8B-B14F-4D97-AF65-F5344CB8AC3E}">
        <p14:creationId xmlns:p14="http://schemas.microsoft.com/office/powerpoint/2010/main" val="2902781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5562600" y="609600"/>
            <a:ext cx="2911992" cy="838200"/>
          </a:xfrm>
        </p:spPr>
        <p:txBody>
          <a:bodyPr>
            <a:normAutofit fontScale="90000"/>
          </a:bodyPr>
          <a:lstStyle/>
          <a:p>
            <a:pPr eaLnBrk="1" hangingPunct="1"/>
            <a:r>
              <a:rPr lang="en-US" dirty="0" smtClean="0">
                <a:latin typeface="Arial" charset="0"/>
                <a:cs typeface="Arial" charset="0"/>
              </a:rPr>
              <a:t>Neural impulse to the brain</a:t>
            </a:r>
          </a:p>
        </p:txBody>
      </p:sp>
      <p:pic>
        <p:nvPicPr>
          <p:cNvPr id="100355" name="Picture 4"/>
          <p:cNvPicPr>
            <a:picLocks noChangeAspect="1" noChangeArrowheads="1"/>
          </p:cNvPicPr>
          <p:nvPr/>
        </p:nvPicPr>
        <p:blipFill>
          <a:blip r:embed="rId2" cstate="print"/>
          <a:srcRect/>
          <a:stretch>
            <a:fillRect/>
          </a:stretch>
        </p:blipFill>
        <p:spPr bwMode="auto">
          <a:xfrm>
            <a:off x="477982" y="1851379"/>
            <a:ext cx="8305800" cy="4946650"/>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6255"/>
            <a:ext cx="510803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676400" y="457200"/>
            <a:ext cx="4114800" cy="1295400"/>
          </a:xfrm>
        </p:spPr>
        <p:txBody>
          <a:bodyPr>
            <a:normAutofit/>
          </a:bodyPr>
          <a:lstStyle/>
          <a:p>
            <a:pPr eaLnBrk="1" hangingPunct="1"/>
            <a:r>
              <a:rPr lang="en-US" smtClean="0"/>
              <a:t>Top-Down Processing</a:t>
            </a:r>
          </a:p>
        </p:txBody>
      </p:sp>
      <p:sp>
        <p:nvSpPr>
          <p:cNvPr id="51204" name="Rectangle 3"/>
          <p:cNvSpPr>
            <a:spLocks noGrp="1" noChangeArrowheads="1"/>
          </p:cNvSpPr>
          <p:nvPr>
            <p:ph type="body" sz="half" idx="1"/>
          </p:nvPr>
        </p:nvSpPr>
        <p:spPr>
          <a:xfrm>
            <a:off x="609600" y="1981200"/>
            <a:ext cx="4343400" cy="4114800"/>
          </a:xfrm>
        </p:spPr>
        <p:txBody>
          <a:bodyPr/>
          <a:lstStyle/>
          <a:p>
            <a:pPr eaLnBrk="1" hangingPunct="1"/>
            <a:r>
              <a:rPr lang="en-US" sz="2400" smtClean="0"/>
              <a:t>A progression from</a:t>
            </a:r>
          </a:p>
          <a:p>
            <a:pPr lvl="1" eaLnBrk="1" hangingPunct="1"/>
            <a:r>
              <a:rPr lang="en-US" sz="2100" smtClean="0"/>
              <a:t>The whole to the elements</a:t>
            </a:r>
          </a:p>
          <a:p>
            <a:pPr lvl="1" eaLnBrk="1" hangingPunct="1"/>
            <a:endParaRPr lang="en-US" sz="2100" smtClean="0"/>
          </a:p>
          <a:p>
            <a:pPr eaLnBrk="1" hangingPunct="1"/>
            <a:r>
              <a:rPr lang="en-US" sz="2400" smtClean="0"/>
              <a:t>Also known as schema-driven processing</a:t>
            </a:r>
          </a:p>
        </p:txBody>
      </p:sp>
      <p:sp>
        <p:nvSpPr>
          <p:cNvPr id="51205" name="Rectangle 4"/>
          <p:cNvSpPr>
            <a:spLocks noGrp="1" noChangeArrowheads="1"/>
          </p:cNvSpPr>
          <p:nvPr>
            <p:ph sz="half" idx="2"/>
          </p:nvPr>
        </p:nvSpPr>
        <p:spPr/>
        <p:txBody>
          <a:bodyPr/>
          <a:lstStyle/>
          <a:p>
            <a:pPr eaLnBrk="1" hangingPunct="1"/>
            <a:endParaRPr lang="en-US" sz="2400" smtClean="0"/>
          </a:p>
        </p:txBody>
      </p:sp>
      <p:sp>
        <p:nvSpPr>
          <p:cNvPr id="51202" name="Date Placeholder 6"/>
          <p:cNvSpPr>
            <a:spLocks noGrp="1"/>
          </p:cNvSpPr>
          <p:nvPr>
            <p:ph type="dt" sz="half" idx="12"/>
          </p:nvPr>
        </p:nvSpPr>
        <p:spPr>
          <a:noFill/>
        </p:spPr>
        <p:txBody>
          <a:bodyPr/>
          <a:lstStyle/>
          <a:p>
            <a:r>
              <a:rPr lang="en-US" smtClean="0"/>
              <a:t>Unit IV. Sensaton and Perception</a:t>
            </a:r>
          </a:p>
        </p:txBody>
      </p:sp>
      <p:sp>
        <p:nvSpPr>
          <p:cNvPr id="51206" name="AutoShape 5"/>
          <p:cNvSpPr>
            <a:spLocks noChangeArrowheads="1"/>
          </p:cNvSpPr>
          <p:nvPr/>
        </p:nvSpPr>
        <p:spPr bwMode="auto">
          <a:xfrm>
            <a:off x="5257800" y="1219200"/>
            <a:ext cx="3352800" cy="1066800"/>
          </a:xfrm>
          <a:prstGeom prst="flowChartProcess">
            <a:avLst/>
          </a:prstGeom>
          <a:solidFill>
            <a:schemeClr val="accent1"/>
          </a:solidFill>
          <a:ln w="9525">
            <a:solidFill>
              <a:schemeClr val="tx1"/>
            </a:solidFill>
            <a:miter lim="800000"/>
            <a:headEnd/>
            <a:tailEnd/>
          </a:ln>
        </p:spPr>
        <p:txBody>
          <a:bodyPr wrap="none" anchor="ctr"/>
          <a:lstStyle/>
          <a:p>
            <a:pPr algn="ctr"/>
            <a:r>
              <a:rPr lang="en-US" sz="1600"/>
              <a:t>Form perceptual hypothesis </a:t>
            </a:r>
          </a:p>
          <a:p>
            <a:pPr algn="ctr"/>
            <a:r>
              <a:rPr lang="en-US" sz="1600"/>
              <a:t>about the nature of the </a:t>
            </a:r>
          </a:p>
          <a:p>
            <a:pPr algn="ctr"/>
            <a:r>
              <a:rPr lang="en-US" sz="1600"/>
              <a:t>stimulus as a whole</a:t>
            </a:r>
          </a:p>
        </p:txBody>
      </p:sp>
      <p:sp>
        <p:nvSpPr>
          <p:cNvPr id="51207" name="AutoShape 6"/>
          <p:cNvSpPr>
            <a:spLocks noChangeArrowheads="1"/>
          </p:cNvSpPr>
          <p:nvPr/>
        </p:nvSpPr>
        <p:spPr bwMode="auto">
          <a:xfrm>
            <a:off x="5791200" y="3276600"/>
            <a:ext cx="2057400" cy="990600"/>
          </a:xfrm>
          <a:prstGeom prst="flowChartProcess">
            <a:avLst/>
          </a:prstGeom>
          <a:solidFill>
            <a:schemeClr val="accent1"/>
          </a:solidFill>
          <a:ln w="9525">
            <a:solidFill>
              <a:schemeClr val="tx1"/>
            </a:solidFill>
            <a:miter lim="800000"/>
            <a:headEnd/>
            <a:tailEnd/>
          </a:ln>
        </p:spPr>
        <p:txBody>
          <a:bodyPr wrap="none" anchor="ctr"/>
          <a:lstStyle/>
          <a:p>
            <a:pPr algn="ctr"/>
            <a:r>
              <a:rPr lang="en-US" sz="1600"/>
              <a:t>Select and examine</a:t>
            </a:r>
          </a:p>
          <a:p>
            <a:pPr algn="ctr"/>
            <a:r>
              <a:rPr lang="en-US" sz="1600"/>
              <a:t>  features to</a:t>
            </a:r>
          </a:p>
          <a:p>
            <a:pPr algn="ctr"/>
            <a:r>
              <a:rPr lang="en-US" sz="1600"/>
              <a:t>Check hypothesis</a:t>
            </a:r>
          </a:p>
        </p:txBody>
      </p:sp>
      <p:sp>
        <p:nvSpPr>
          <p:cNvPr id="51208" name="AutoShape 7"/>
          <p:cNvSpPr>
            <a:spLocks noChangeArrowheads="1"/>
          </p:cNvSpPr>
          <p:nvPr/>
        </p:nvSpPr>
        <p:spPr bwMode="auto">
          <a:xfrm>
            <a:off x="6248400" y="5181600"/>
            <a:ext cx="1295400" cy="762000"/>
          </a:xfrm>
          <a:prstGeom prst="flowChartProcess">
            <a:avLst/>
          </a:prstGeom>
          <a:solidFill>
            <a:schemeClr val="accent1"/>
          </a:solidFill>
          <a:ln w="9525">
            <a:solidFill>
              <a:schemeClr val="tx1"/>
            </a:solidFill>
            <a:miter lim="800000"/>
            <a:headEnd/>
            <a:tailEnd/>
          </a:ln>
        </p:spPr>
        <p:txBody>
          <a:bodyPr wrap="none" anchor="ctr"/>
          <a:lstStyle/>
          <a:p>
            <a:pPr algn="ctr"/>
            <a:r>
              <a:rPr lang="en-US" sz="1600"/>
              <a:t>Recognize </a:t>
            </a:r>
          </a:p>
          <a:p>
            <a:pPr algn="ctr"/>
            <a:r>
              <a:rPr lang="en-US" sz="1600"/>
              <a:t>Stimulus</a:t>
            </a:r>
          </a:p>
        </p:txBody>
      </p:sp>
      <p:sp>
        <p:nvSpPr>
          <p:cNvPr id="51209" name="AutoShape 10"/>
          <p:cNvSpPr>
            <a:spLocks noChangeArrowheads="1"/>
          </p:cNvSpPr>
          <p:nvPr/>
        </p:nvSpPr>
        <p:spPr bwMode="auto">
          <a:xfrm>
            <a:off x="6705600" y="2514600"/>
            <a:ext cx="381000" cy="533400"/>
          </a:xfrm>
          <a:prstGeom prst="downArrow">
            <a:avLst>
              <a:gd name="adj1" fmla="val 50000"/>
              <a:gd name="adj2" fmla="val 35000"/>
            </a:avLst>
          </a:prstGeom>
          <a:solidFill>
            <a:srgbClr val="FF0000"/>
          </a:solidFill>
          <a:ln w="9525">
            <a:solidFill>
              <a:schemeClr val="bg2"/>
            </a:solidFill>
            <a:miter lim="800000"/>
            <a:headEnd/>
            <a:tailEnd/>
          </a:ln>
        </p:spPr>
        <p:txBody>
          <a:bodyPr wrap="none" anchor="ctr"/>
          <a:lstStyle/>
          <a:p>
            <a:pPr algn="ctr"/>
            <a:endParaRPr lang="en-US">
              <a:solidFill>
                <a:srgbClr val="CC0000"/>
              </a:solidFill>
            </a:endParaRPr>
          </a:p>
        </p:txBody>
      </p:sp>
      <p:sp>
        <p:nvSpPr>
          <p:cNvPr id="51210" name="AutoShape 11"/>
          <p:cNvSpPr>
            <a:spLocks noChangeArrowheads="1"/>
          </p:cNvSpPr>
          <p:nvPr/>
        </p:nvSpPr>
        <p:spPr bwMode="auto">
          <a:xfrm>
            <a:off x="6705600" y="4419600"/>
            <a:ext cx="381000" cy="533400"/>
          </a:xfrm>
          <a:prstGeom prst="downArrow">
            <a:avLst>
              <a:gd name="adj1" fmla="val 50000"/>
              <a:gd name="adj2" fmla="val 35000"/>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0" y="274638"/>
            <a:ext cx="9144000" cy="1143000"/>
          </a:xfrm>
        </p:spPr>
        <p:txBody>
          <a:bodyPr>
            <a:normAutofit fontScale="90000"/>
          </a:bodyPr>
          <a:lstStyle/>
          <a:p>
            <a:pPr eaLnBrk="1" hangingPunct="1"/>
            <a:r>
              <a:rPr lang="en-US" smtClean="0">
                <a:latin typeface="Arial" charset="0"/>
                <a:cs typeface="Arial" charset="0"/>
              </a:rPr>
              <a:t>The Ear</a:t>
            </a:r>
            <a:br>
              <a:rPr lang="en-US" smtClean="0">
                <a:latin typeface="Arial" charset="0"/>
                <a:cs typeface="Arial" charset="0"/>
              </a:rPr>
            </a:br>
            <a:r>
              <a:rPr lang="en-US" sz="4000" i="1" smtClean="0">
                <a:latin typeface="Arial" charset="0"/>
                <a:cs typeface="Arial" charset="0"/>
              </a:rPr>
              <a:t>Perceiving Pitch</a:t>
            </a:r>
          </a:p>
        </p:txBody>
      </p:sp>
      <p:sp>
        <p:nvSpPr>
          <p:cNvPr id="103427" name="Content Placeholder 2"/>
          <p:cNvSpPr>
            <a:spLocks noGrp="1"/>
          </p:cNvSpPr>
          <p:nvPr>
            <p:ph idx="1"/>
          </p:nvPr>
        </p:nvSpPr>
        <p:spPr/>
        <p:txBody>
          <a:bodyPr/>
          <a:lstStyle/>
          <a:p>
            <a:pPr eaLnBrk="1" hangingPunct="1"/>
            <a:r>
              <a:rPr lang="en-US" sz="4000" dirty="0" smtClean="0">
                <a:latin typeface="Arial" charset="0"/>
                <a:cs typeface="Arial" charset="0"/>
                <a:hlinkClick r:id="" action="ppaction://noaction"/>
              </a:rPr>
              <a:t>Place theory</a:t>
            </a:r>
            <a:endParaRPr lang="en-US" sz="4000" dirty="0" smtClean="0">
              <a:latin typeface="Arial" charset="0"/>
              <a:cs typeface="Arial" charset="0"/>
            </a:endParaRPr>
          </a:p>
          <a:p>
            <a:pPr lvl="1" eaLnBrk="1" hangingPunct="1"/>
            <a:r>
              <a:rPr lang="en-US" sz="3600" dirty="0" smtClean="0">
                <a:latin typeface="Arial" charset="0"/>
                <a:cs typeface="Arial" charset="0"/>
              </a:rPr>
              <a:t>High pitched sounds</a:t>
            </a:r>
          </a:p>
          <a:p>
            <a:pPr eaLnBrk="1" hangingPunct="1"/>
            <a:r>
              <a:rPr lang="en-US" sz="4000" dirty="0" smtClean="0">
                <a:latin typeface="Arial" charset="0"/>
                <a:cs typeface="Arial" charset="0"/>
                <a:hlinkClick r:id="" action="ppaction://noaction"/>
              </a:rPr>
              <a:t>Frequency theory</a:t>
            </a:r>
            <a:endParaRPr lang="en-US" sz="4000" dirty="0" smtClean="0">
              <a:latin typeface="Arial" charset="0"/>
              <a:cs typeface="Arial" charset="0"/>
            </a:endParaRPr>
          </a:p>
          <a:p>
            <a:pPr lvl="1" eaLnBrk="1" hangingPunct="1"/>
            <a:r>
              <a:rPr lang="en-US" sz="3600" dirty="0" smtClean="0">
                <a:latin typeface="Arial" charset="0"/>
                <a:cs typeface="Arial" charset="0"/>
              </a:rPr>
              <a:t>Low pitched sounds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lstStyle/>
          <a:p>
            <a:pPr eaLnBrk="1" hangingPunct="1"/>
            <a:r>
              <a:rPr lang="en-US" smtClean="0">
                <a:latin typeface="Arial" charset="0"/>
                <a:cs typeface="Arial" charset="0"/>
              </a:rPr>
              <a:t>Place theory</a:t>
            </a:r>
          </a:p>
        </p:txBody>
      </p:sp>
      <p:sp>
        <p:nvSpPr>
          <p:cNvPr id="228355" name="Content Placeholder 2"/>
          <p:cNvSpPr>
            <a:spLocks noGrp="1"/>
          </p:cNvSpPr>
          <p:nvPr>
            <p:ph idx="1"/>
          </p:nvPr>
        </p:nvSpPr>
        <p:spPr/>
        <p:txBody>
          <a:bodyPr/>
          <a:lstStyle/>
          <a:p>
            <a:pPr eaLnBrk="1" hangingPunct="1">
              <a:buFont typeface="Arial" charset="0"/>
              <a:buNone/>
            </a:pPr>
            <a:r>
              <a:rPr lang="en-US" smtClean="0">
                <a:latin typeface="Arial" charset="0"/>
                <a:cs typeface="Arial" charset="0"/>
              </a:rPr>
              <a:t>= in hearing, the theory that links the pitch we hear with the place where the cochlea’s membrane is stimulated.</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pPr eaLnBrk="1" hangingPunct="1"/>
            <a:r>
              <a:rPr lang="en-US" smtClean="0">
                <a:latin typeface="Arial" charset="0"/>
                <a:cs typeface="Arial" charset="0"/>
              </a:rPr>
              <a:t>Frequency theory</a:t>
            </a:r>
          </a:p>
        </p:txBody>
      </p:sp>
      <p:sp>
        <p:nvSpPr>
          <p:cNvPr id="229379" name="Content Placeholder 2"/>
          <p:cNvSpPr>
            <a:spLocks noGrp="1"/>
          </p:cNvSpPr>
          <p:nvPr>
            <p:ph idx="1"/>
          </p:nvPr>
        </p:nvSpPr>
        <p:spPr/>
        <p:txBody>
          <a:bodyPr/>
          <a:lstStyle/>
          <a:p>
            <a:pPr eaLnBrk="1" hangingPunct="1">
              <a:buFont typeface="Arial" charset="0"/>
              <a:buNone/>
            </a:pPr>
            <a:r>
              <a:rPr lang="en-US" smtClean="0">
                <a:latin typeface="Arial" charset="0"/>
                <a:cs typeface="Arial" charset="0"/>
              </a:rPr>
              <a:t>= in hearing, the theory that the rate of nerve impulses traveling up the auditory nerve matches the frequency of a tone, thus enabling us to sense  its pitch.</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04800" y="228600"/>
            <a:ext cx="9144000" cy="1143000"/>
          </a:xfrm>
        </p:spPr>
        <p:txBody>
          <a:bodyPr>
            <a:normAutofit fontScale="90000"/>
          </a:bodyPr>
          <a:lstStyle/>
          <a:p>
            <a:pPr eaLnBrk="1" hangingPunct="1"/>
            <a:r>
              <a:rPr lang="en-US" dirty="0" smtClean="0">
                <a:latin typeface="Arial" charset="0"/>
                <a:cs typeface="Arial" charset="0"/>
              </a:rPr>
              <a:t>The Ear</a:t>
            </a:r>
            <a:br>
              <a:rPr lang="en-US" dirty="0" smtClean="0">
                <a:latin typeface="Arial" charset="0"/>
                <a:cs typeface="Arial" charset="0"/>
              </a:rPr>
            </a:br>
            <a:r>
              <a:rPr lang="en-US" sz="4000" i="1" dirty="0" smtClean="0">
                <a:latin typeface="Arial" charset="0"/>
                <a:cs typeface="Arial" charset="0"/>
              </a:rPr>
              <a:t>Locating Sounds</a:t>
            </a:r>
          </a:p>
        </p:txBody>
      </p:sp>
      <p:sp>
        <p:nvSpPr>
          <p:cNvPr id="104451" name="Content Placeholder 2"/>
          <p:cNvSpPr>
            <a:spLocks noGrp="1"/>
          </p:cNvSpPr>
          <p:nvPr>
            <p:ph idx="1"/>
          </p:nvPr>
        </p:nvSpPr>
        <p:spPr/>
        <p:txBody>
          <a:bodyPr/>
          <a:lstStyle/>
          <a:p>
            <a:pPr eaLnBrk="1" hangingPunct="1"/>
            <a:r>
              <a:rPr lang="en-US" sz="4000" smtClean="0">
                <a:latin typeface="Arial" charset="0"/>
                <a:cs typeface="Arial" charset="0"/>
              </a:rPr>
              <a:t>Stereophonic hearing</a:t>
            </a:r>
          </a:p>
          <a:p>
            <a:pPr eaLnBrk="1" hangingPunct="1"/>
            <a:r>
              <a:rPr lang="en-US" sz="4000" smtClean="0">
                <a:latin typeface="Arial" charset="0"/>
                <a:cs typeface="Arial" charset="0"/>
              </a:rPr>
              <a:t>Localization of sounds</a:t>
            </a:r>
          </a:p>
          <a:p>
            <a:pPr lvl="1" eaLnBrk="1" hangingPunct="1"/>
            <a:r>
              <a:rPr lang="en-US" sz="3600" smtClean="0">
                <a:latin typeface="Arial" charset="0"/>
                <a:cs typeface="Arial" charset="0"/>
              </a:rPr>
              <a:t>Intensity</a:t>
            </a:r>
          </a:p>
          <a:p>
            <a:pPr lvl="1" eaLnBrk="1" hangingPunct="1"/>
            <a:r>
              <a:rPr lang="en-US" sz="3600" smtClean="0">
                <a:latin typeface="Arial" charset="0"/>
                <a:cs typeface="Arial" charset="0"/>
              </a:rPr>
              <a:t>Speed of the sound</a:t>
            </a:r>
            <a:endParaRPr lang="en-US" smtClean="0">
              <a:latin typeface="Arial" charset="0"/>
              <a:cs typeface="Arial" charset="0"/>
            </a:endParaRPr>
          </a:p>
        </p:txBody>
      </p:sp>
      <p:pic>
        <p:nvPicPr>
          <p:cNvPr id="104452" name="Picture 3" descr="MyAP1e_fig_4_21.jpg"/>
          <p:cNvPicPr>
            <a:picLocks noChangeAspect="1"/>
          </p:cNvPicPr>
          <p:nvPr/>
        </p:nvPicPr>
        <p:blipFill>
          <a:blip r:embed="rId2" cstate="print"/>
          <a:srcRect/>
          <a:stretch>
            <a:fillRect/>
          </a:stretch>
        </p:blipFill>
        <p:spPr bwMode="auto">
          <a:xfrm>
            <a:off x="5386388" y="3276600"/>
            <a:ext cx="3578225" cy="336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2209800" y="0"/>
            <a:ext cx="9144000" cy="1143000"/>
          </a:xfrm>
        </p:spPr>
        <p:txBody>
          <a:bodyPr>
            <a:normAutofit fontScale="90000"/>
          </a:bodyPr>
          <a:lstStyle/>
          <a:p>
            <a:pPr eaLnBrk="1" hangingPunct="1"/>
            <a:r>
              <a:rPr lang="en-US" dirty="0" smtClean="0">
                <a:latin typeface="Arial" charset="0"/>
                <a:cs typeface="Arial" charset="0"/>
              </a:rPr>
              <a:t>Hearing Loss and Deaf Culture</a:t>
            </a:r>
            <a:br>
              <a:rPr lang="en-US" dirty="0" smtClean="0">
                <a:latin typeface="Arial" charset="0"/>
                <a:cs typeface="Arial" charset="0"/>
              </a:rPr>
            </a:br>
            <a:endParaRPr lang="en-US" sz="4000" i="1" dirty="0" smtClean="0">
              <a:latin typeface="Arial" charset="0"/>
              <a:cs typeface="Arial" charset="0"/>
            </a:endParaRPr>
          </a:p>
        </p:txBody>
      </p:sp>
      <p:sp>
        <p:nvSpPr>
          <p:cNvPr id="106499" name="Content Placeholder 2"/>
          <p:cNvSpPr>
            <a:spLocks noGrp="1"/>
          </p:cNvSpPr>
          <p:nvPr>
            <p:ph idx="1"/>
          </p:nvPr>
        </p:nvSpPr>
        <p:spPr>
          <a:xfrm>
            <a:off x="0" y="762000"/>
            <a:ext cx="7467600" cy="4873752"/>
          </a:xfrm>
        </p:spPr>
        <p:txBody>
          <a:bodyPr>
            <a:normAutofit fontScale="92500" lnSpcReduction="20000"/>
          </a:bodyPr>
          <a:lstStyle/>
          <a:p>
            <a:pPr eaLnBrk="1" hangingPunct="1"/>
            <a:r>
              <a:rPr lang="en-US" sz="4000" dirty="0" smtClean="0">
                <a:latin typeface="Arial" charset="0"/>
                <a:cs typeface="Arial" charset="0"/>
              </a:rPr>
              <a:t>Hearing loss</a:t>
            </a:r>
          </a:p>
          <a:p>
            <a:pPr lvl="1"/>
            <a:r>
              <a:rPr lang="en-US" sz="3600" dirty="0" smtClean="0">
                <a:latin typeface="Arial" charset="0"/>
                <a:cs typeface="Arial" charset="0"/>
                <a:hlinkClick r:id="" action="ppaction://noaction"/>
              </a:rPr>
              <a:t>Conduction hearing loss</a:t>
            </a:r>
            <a:r>
              <a:rPr lang="en-US" sz="3600" dirty="0" smtClean="0">
                <a:latin typeface="Arial" charset="0"/>
                <a:cs typeface="Arial" charset="0"/>
              </a:rPr>
              <a:t> - Problems with the eardrum or three bones of the middle ear.</a:t>
            </a:r>
          </a:p>
          <a:p>
            <a:pPr lvl="1"/>
            <a:r>
              <a:rPr lang="en-US" sz="3600" dirty="0" err="1" smtClean="0">
                <a:latin typeface="Arial" charset="0"/>
                <a:cs typeface="Arial" charset="0"/>
                <a:hlinkClick r:id="" action="ppaction://noaction"/>
              </a:rPr>
              <a:t>Sensorineural</a:t>
            </a:r>
            <a:r>
              <a:rPr lang="en-US" sz="3600" dirty="0" smtClean="0">
                <a:latin typeface="Arial" charset="0"/>
                <a:cs typeface="Arial" charset="0"/>
                <a:hlinkClick r:id="" action="ppaction://noaction"/>
              </a:rPr>
              <a:t> hearing loss</a:t>
            </a:r>
            <a:r>
              <a:rPr lang="en-US" sz="3600" dirty="0" smtClean="0">
                <a:latin typeface="Arial" charset="0"/>
                <a:cs typeface="Arial" charset="0"/>
              </a:rPr>
              <a:t> - hearing loss caused by damage to the cochlea’s receptor cells or to the auditory nerves; also called nerve deafness.</a:t>
            </a:r>
          </a:p>
          <a:p>
            <a:pPr lvl="1" eaLnBrk="1" hangingPunct="1"/>
            <a:r>
              <a:rPr lang="en-US" sz="3600" dirty="0" smtClean="0">
                <a:latin typeface="Arial" charset="0"/>
                <a:cs typeface="Arial" charset="0"/>
                <a:hlinkClick r:id="" action="ppaction://noaction"/>
              </a:rPr>
              <a:t>Cochlea implant</a:t>
            </a:r>
            <a:endParaRPr lang="en-US" sz="3600" dirty="0" smtClean="0">
              <a:latin typeface="Arial" charset="0"/>
              <a:cs typeface="Arial" charset="0"/>
            </a:endParaRPr>
          </a:p>
        </p:txBody>
      </p:sp>
      <p:pic>
        <p:nvPicPr>
          <p:cNvPr id="106500" name="Picture 3" descr="MyAP1e_4UN09.jpg"/>
          <p:cNvPicPr>
            <a:picLocks noChangeAspect="1"/>
          </p:cNvPicPr>
          <p:nvPr/>
        </p:nvPicPr>
        <p:blipFill>
          <a:blip r:embed="rId2" cstate="print"/>
          <a:srcRect/>
          <a:stretch>
            <a:fillRect/>
          </a:stretch>
        </p:blipFill>
        <p:spPr bwMode="auto">
          <a:xfrm>
            <a:off x="3886200" y="4259840"/>
            <a:ext cx="3429000" cy="2598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6643511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Sensory Interaction</a:t>
            </a:r>
          </a:p>
        </p:txBody>
      </p:sp>
      <p:sp>
        <p:nvSpPr>
          <p:cNvPr id="111619" name="Content Placeholder 2"/>
          <p:cNvSpPr>
            <a:spLocks noGrp="1"/>
          </p:cNvSpPr>
          <p:nvPr>
            <p:ph idx="1"/>
          </p:nvPr>
        </p:nvSpPr>
        <p:spPr>
          <a:xfrm>
            <a:off x="381000" y="1752600"/>
            <a:ext cx="8229600" cy="4525963"/>
          </a:xfrm>
        </p:spPr>
        <p:txBody>
          <a:bodyPr>
            <a:normAutofit fontScale="92500" lnSpcReduction="20000"/>
          </a:bodyPr>
          <a:lstStyle/>
          <a:p>
            <a:r>
              <a:rPr lang="en-US" dirty="0" smtClean="0"/>
              <a:t>Unwrap your Starburst candies and put them in the cup.  Do NOT eat them yet.</a:t>
            </a:r>
          </a:p>
          <a:p>
            <a:endParaRPr lang="en-US" dirty="0" smtClean="0"/>
          </a:p>
          <a:p>
            <a:r>
              <a:rPr lang="en-US" dirty="0" smtClean="0"/>
              <a:t>Close your eyes and plug your nose.  Randomly pick a candy and put it in your mouth and chew.  What flavor is it?</a:t>
            </a:r>
          </a:p>
          <a:p>
            <a:endParaRPr lang="en-US" dirty="0" smtClean="0"/>
          </a:p>
          <a:p>
            <a:r>
              <a:rPr lang="en-US" dirty="0" smtClean="0"/>
              <a:t>Now unplug your nose (still without looking at the candy).  What flavor is it?</a:t>
            </a:r>
          </a:p>
          <a:p>
            <a:endParaRPr lang="en-US" dirty="0" smtClean="0"/>
          </a:p>
          <a:p>
            <a:r>
              <a:rPr lang="en-US" dirty="0" smtClean="0"/>
              <a:t>Look at the color of the candy.  Were you right in your guesses?  (Feel free to try this again!)</a:t>
            </a:r>
          </a:p>
          <a:p>
            <a:endParaRPr lang="en-US" dirty="0" smtClean="0"/>
          </a:p>
          <a:p>
            <a:r>
              <a:rPr lang="en-US" dirty="0" smtClean="0"/>
              <a:t>Taste &amp; Smell Interact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274638"/>
            <a:ext cx="9144000" cy="1143000"/>
          </a:xfrm>
        </p:spPr>
        <p:txBody>
          <a:bodyPr>
            <a:normAutofit fontScale="90000"/>
          </a:bodyPr>
          <a:lstStyle/>
          <a:p>
            <a:pPr eaLnBrk="1" hangingPunct="1"/>
            <a:r>
              <a:rPr lang="en-US" smtClean="0">
                <a:latin typeface="Arial" charset="0"/>
                <a:cs typeface="Arial" charset="0"/>
              </a:rPr>
              <a:t>Touch</a:t>
            </a:r>
            <a:br>
              <a:rPr lang="en-US" smtClean="0">
                <a:latin typeface="Arial" charset="0"/>
                <a:cs typeface="Arial" charset="0"/>
              </a:rPr>
            </a:br>
            <a:endParaRPr lang="en-US" sz="4000" i="1" smtClean="0">
              <a:latin typeface="Arial" charset="0"/>
              <a:cs typeface="Arial" charset="0"/>
            </a:endParaRPr>
          </a:p>
        </p:txBody>
      </p:sp>
      <p:sp>
        <p:nvSpPr>
          <p:cNvPr id="107523" name="Content Placeholder 2"/>
          <p:cNvSpPr>
            <a:spLocks noGrp="1"/>
          </p:cNvSpPr>
          <p:nvPr>
            <p:ph idx="1"/>
          </p:nvPr>
        </p:nvSpPr>
        <p:spPr/>
        <p:txBody>
          <a:bodyPr/>
          <a:lstStyle/>
          <a:p>
            <a:pPr eaLnBrk="1" hangingPunct="1"/>
            <a:r>
              <a:rPr lang="en-US" sz="4000" smtClean="0">
                <a:latin typeface="Arial" charset="0"/>
                <a:cs typeface="Arial" charset="0"/>
              </a:rPr>
              <a:t>Types of touch</a:t>
            </a:r>
          </a:p>
          <a:p>
            <a:pPr lvl="1" eaLnBrk="1" hangingPunct="1"/>
            <a:r>
              <a:rPr lang="en-US" sz="3600" smtClean="0">
                <a:latin typeface="Arial" charset="0"/>
                <a:cs typeface="Arial" charset="0"/>
              </a:rPr>
              <a:t>Pressure</a:t>
            </a:r>
          </a:p>
          <a:p>
            <a:pPr lvl="1" eaLnBrk="1" hangingPunct="1"/>
            <a:r>
              <a:rPr lang="en-US" sz="3600" smtClean="0">
                <a:latin typeface="Arial" charset="0"/>
                <a:cs typeface="Arial" charset="0"/>
              </a:rPr>
              <a:t>Warmth</a:t>
            </a:r>
          </a:p>
          <a:p>
            <a:pPr lvl="1" eaLnBrk="1" hangingPunct="1"/>
            <a:r>
              <a:rPr lang="en-US" sz="3600" smtClean="0">
                <a:latin typeface="Arial" charset="0"/>
                <a:cs typeface="Arial" charset="0"/>
              </a:rPr>
              <a:t>Cold</a:t>
            </a:r>
          </a:p>
          <a:p>
            <a:pPr lvl="1" eaLnBrk="1" hangingPunct="1"/>
            <a:r>
              <a:rPr lang="en-US" sz="3600" smtClean="0">
                <a:latin typeface="Arial" charset="0"/>
                <a:cs typeface="Arial" charset="0"/>
              </a:rPr>
              <a:t>Pain</a:t>
            </a:r>
          </a:p>
          <a:p>
            <a:pPr eaLnBrk="1" hangingPunct="1"/>
            <a:r>
              <a:rPr lang="en-US" smtClean="0">
                <a:latin typeface="Arial" charset="0"/>
                <a:cs typeface="Arial" charset="0"/>
              </a:rPr>
              <a:t>Sensation of hot</a:t>
            </a:r>
          </a:p>
        </p:txBody>
      </p:sp>
      <p:pic>
        <p:nvPicPr>
          <p:cNvPr id="107524" name="Picture 3" descr="MyAP1e_fig_4_22.jpg"/>
          <p:cNvPicPr>
            <a:picLocks noChangeAspect="1"/>
          </p:cNvPicPr>
          <p:nvPr/>
        </p:nvPicPr>
        <p:blipFill>
          <a:blip r:embed="rId2" cstate="print"/>
          <a:srcRect/>
          <a:stretch>
            <a:fillRect/>
          </a:stretch>
        </p:blipFill>
        <p:spPr bwMode="auto">
          <a:xfrm>
            <a:off x="4322763" y="1143000"/>
            <a:ext cx="4668837"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Touch</a:t>
            </a:r>
          </a:p>
        </p:txBody>
      </p:sp>
      <p:sp>
        <p:nvSpPr>
          <p:cNvPr id="108547" name="Content Placeholder 2"/>
          <p:cNvSpPr>
            <a:spLocks noGrp="1"/>
          </p:cNvSpPr>
          <p:nvPr>
            <p:ph idx="1"/>
          </p:nvPr>
        </p:nvSpPr>
        <p:spPr/>
        <p:txBody>
          <a:bodyPr/>
          <a:lstStyle/>
          <a:p>
            <a:r>
              <a:rPr lang="en-US" smtClean="0"/>
              <a:t>Touch your two index fingers together.  Where do you feel the sensation?  Left finger, right finger, or both equally?</a:t>
            </a:r>
          </a:p>
          <a:p>
            <a:r>
              <a:rPr lang="en-US" smtClean="0"/>
              <a:t>Touch your bottom lip with your index finger.  Where do you feel the sensation?  Index finger, lip, or both equally?</a:t>
            </a:r>
          </a:p>
          <a:p>
            <a:r>
              <a:rPr lang="en-US" smtClean="0"/>
              <a:t>Touch your shoulder with your index finger.  Where do you feel the sensation?  Index finger, shoulder, or both equally.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0" y="304800"/>
            <a:ext cx="9144000" cy="1143000"/>
          </a:xfrm>
        </p:spPr>
        <p:txBody>
          <a:bodyPr>
            <a:normAutofit fontScale="90000"/>
          </a:bodyPr>
          <a:lstStyle/>
          <a:p>
            <a:pPr eaLnBrk="1" hangingPunct="1"/>
            <a:r>
              <a:rPr lang="en-US" smtClean="0">
                <a:latin typeface="Arial" charset="0"/>
                <a:cs typeface="Arial" charset="0"/>
              </a:rPr>
              <a:t>Touch</a:t>
            </a:r>
            <a:br>
              <a:rPr lang="en-US" smtClean="0">
                <a:latin typeface="Arial" charset="0"/>
                <a:cs typeface="Arial" charset="0"/>
              </a:rPr>
            </a:br>
            <a:endParaRPr lang="en-US" sz="4000" i="1" smtClean="0">
              <a:latin typeface="Arial" charset="0"/>
              <a:cs typeface="Arial" charset="0"/>
            </a:endParaRPr>
          </a:p>
        </p:txBody>
      </p:sp>
      <p:sp>
        <p:nvSpPr>
          <p:cNvPr id="110595" name="Content Placeholder 2"/>
          <p:cNvSpPr>
            <a:spLocks noGrp="1"/>
          </p:cNvSpPr>
          <p:nvPr>
            <p:ph idx="1"/>
          </p:nvPr>
        </p:nvSpPr>
        <p:spPr>
          <a:xfrm>
            <a:off x="0" y="1219200"/>
            <a:ext cx="8229600" cy="4525963"/>
          </a:xfrm>
        </p:spPr>
        <p:txBody>
          <a:bodyPr/>
          <a:lstStyle/>
          <a:p>
            <a:pPr eaLnBrk="1" hangingPunct="1"/>
            <a:r>
              <a:rPr lang="en-US" sz="4000" smtClean="0">
                <a:latin typeface="Arial" charset="0"/>
                <a:cs typeface="Arial" charset="0"/>
                <a:hlinkClick r:id="" action="ppaction://noaction"/>
              </a:rPr>
              <a:t>Kinesthesis</a:t>
            </a:r>
            <a:endParaRPr lang="en-US" sz="4000" smtClean="0">
              <a:latin typeface="Arial" charset="0"/>
              <a:cs typeface="Arial" charset="0"/>
            </a:endParaRPr>
          </a:p>
          <a:p>
            <a:pPr eaLnBrk="1" hangingPunct="1"/>
            <a:r>
              <a:rPr lang="en-US" sz="4000" smtClean="0">
                <a:latin typeface="Arial" charset="0"/>
                <a:cs typeface="Arial" charset="0"/>
                <a:hlinkClick r:id="" action="ppaction://noaction"/>
              </a:rPr>
              <a:t>Vestibular sense</a:t>
            </a:r>
            <a:endParaRPr lang="en-US" sz="4000" smtClean="0">
              <a:latin typeface="Arial" charset="0"/>
              <a:cs typeface="Arial" charset="0"/>
            </a:endParaRPr>
          </a:p>
          <a:p>
            <a:pPr lvl="1" eaLnBrk="1" hangingPunct="1"/>
            <a:r>
              <a:rPr lang="en-US" sz="3600" smtClean="0">
                <a:latin typeface="Arial" charset="0"/>
                <a:cs typeface="Arial" charset="0"/>
              </a:rPr>
              <a:t>Semicircular canals</a:t>
            </a:r>
          </a:p>
          <a:p>
            <a:pPr lvl="1" eaLnBrk="1" hangingPunct="1"/>
            <a:r>
              <a:rPr lang="en-US" sz="3600" smtClean="0">
                <a:latin typeface="Arial" charset="0"/>
                <a:cs typeface="Arial" charset="0"/>
              </a:rPr>
              <a:t>Nystagmus (spinning)</a:t>
            </a:r>
          </a:p>
          <a:p>
            <a:pPr lvl="1" eaLnBrk="1" hangingPunct="1">
              <a:buFont typeface="Arial" charset="0"/>
              <a:buNone/>
            </a:pPr>
            <a:r>
              <a:rPr lang="en-US" sz="3600" smtClean="0">
                <a:latin typeface="Arial" charset="0"/>
                <a:cs typeface="Arial" charset="0"/>
              </a:rPr>
              <a:t> </a:t>
            </a:r>
          </a:p>
          <a:p>
            <a:pPr lvl="1" eaLnBrk="1" hangingPunct="1"/>
            <a:endParaRPr lang="en-US" sz="3600" smtClean="0">
              <a:latin typeface="Arial" charset="0"/>
              <a:cs typeface="Arial" charset="0"/>
            </a:endParaRPr>
          </a:p>
        </p:txBody>
      </p:sp>
      <p:pic>
        <p:nvPicPr>
          <p:cNvPr id="110596" name="Picture 3" descr="MyAP1e_4UN12.jpg"/>
          <p:cNvPicPr>
            <a:picLocks noChangeAspect="1"/>
          </p:cNvPicPr>
          <p:nvPr/>
        </p:nvPicPr>
        <p:blipFill>
          <a:blip r:embed="rId2" cstate="print"/>
          <a:srcRect/>
          <a:stretch>
            <a:fillRect/>
          </a:stretch>
        </p:blipFill>
        <p:spPr bwMode="auto">
          <a:xfrm>
            <a:off x="5334000" y="990600"/>
            <a:ext cx="3657600" cy="5578475"/>
          </a:xfrm>
          <a:prstGeom prst="rect">
            <a:avLst/>
          </a:prstGeom>
          <a:noFill/>
          <a:ln w="9525">
            <a:noFill/>
            <a:miter lim="800000"/>
            <a:headEnd/>
            <a:tailEnd/>
          </a:ln>
        </p:spPr>
      </p:pic>
      <p:pic>
        <p:nvPicPr>
          <p:cNvPr id="110597" name="Picture 5"/>
          <p:cNvPicPr>
            <a:picLocks noChangeAspect="1" noChangeArrowheads="1"/>
          </p:cNvPicPr>
          <p:nvPr/>
        </p:nvPicPr>
        <p:blipFill>
          <a:blip r:embed="rId3" cstate="print"/>
          <a:srcRect/>
          <a:stretch>
            <a:fillRect/>
          </a:stretch>
        </p:blipFill>
        <p:spPr bwMode="auto">
          <a:xfrm>
            <a:off x="914400" y="4114800"/>
            <a:ext cx="3429000" cy="240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Top-Down Processing</a:t>
            </a:r>
          </a:p>
        </p:txBody>
      </p:sp>
      <p:sp>
        <p:nvSpPr>
          <p:cNvPr id="52227" name="Content Placeholder 6"/>
          <p:cNvSpPr>
            <a:spLocks noGrp="1"/>
          </p:cNvSpPr>
          <p:nvPr>
            <p:ph sz="quarter" idx="1"/>
          </p:nvPr>
        </p:nvSpPr>
        <p:spPr/>
        <p:txBody>
          <a:bodyPr/>
          <a:lstStyle/>
          <a:p>
            <a:r>
              <a:rPr lang="en-US" smtClean="0"/>
              <a:t>In many situations your knowledge or expectations (or schemas) will influence your perception</a:t>
            </a:r>
          </a:p>
          <a:p>
            <a:r>
              <a:rPr lang="en-US" smtClean="0"/>
              <a:t>In this case a schema is a pattern formed earlier in your experiences.</a:t>
            </a:r>
          </a:p>
        </p:txBody>
      </p:sp>
      <p:sp>
        <p:nvSpPr>
          <p:cNvPr id="52228" name="Date Placeholder 4"/>
          <p:cNvSpPr>
            <a:spLocks noGrp="1"/>
          </p:cNvSpPr>
          <p:nvPr>
            <p:ph type="dt" sz="half" idx="14"/>
          </p:nvPr>
        </p:nvSpPr>
        <p:spPr>
          <a:noFill/>
        </p:spPr>
        <p:txBody>
          <a:bodyPr/>
          <a:lstStyle/>
          <a:p>
            <a:r>
              <a:rPr lang="en-US" smtClean="0"/>
              <a:t>Unit IV. Sensaton and Perception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Sensory Interaction</a:t>
            </a:r>
          </a:p>
        </p:txBody>
      </p:sp>
      <p:sp>
        <p:nvSpPr>
          <p:cNvPr id="111619" name="Content Placeholder 2"/>
          <p:cNvSpPr>
            <a:spLocks noGrp="1"/>
          </p:cNvSpPr>
          <p:nvPr>
            <p:ph idx="1"/>
          </p:nvPr>
        </p:nvSpPr>
        <p:spPr>
          <a:xfrm>
            <a:off x="381000" y="1752600"/>
            <a:ext cx="8229600" cy="4525963"/>
          </a:xfrm>
        </p:spPr>
        <p:txBody>
          <a:bodyPr/>
          <a:lstStyle/>
          <a:p>
            <a:r>
              <a:rPr lang="en-US" dirty="0" smtClean="0"/>
              <a:t>Stand on one foot for 30 seconds.</a:t>
            </a:r>
          </a:p>
          <a:p>
            <a:endParaRPr lang="en-US" dirty="0" smtClean="0"/>
          </a:p>
          <a:p>
            <a:r>
              <a:rPr lang="en-US" dirty="0" smtClean="0"/>
              <a:t>Now, close your eyes and stand on one foot for 30 seconds</a:t>
            </a:r>
          </a:p>
          <a:p>
            <a:endParaRPr lang="en-US" dirty="0" smtClean="0"/>
          </a:p>
          <a:p>
            <a:r>
              <a:rPr lang="en-US" dirty="0" smtClean="0"/>
              <a:t>Now, spin in a circle 5 times, close your eyes, and stand on one foot for 30 seconds.</a:t>
            </a:r>
          </a:p>
          <a:p>
            <a:endParaRPr lang="en-US" dirty="0" smtClean="0"/>
          </a:p>
          <a:p>
            <a:r>
              <a:rPr lang="en-US" dirty="0" smtClean="0"/>
              <a:t>Vision, </a:t>
            </a:r>
            <a:r>
              <a:rPr lang="en-US" dirty="0" err="1" smtClean="0"/>
              <a:t>Kinesthesis</a:t>
            </a:r>
            <a:r>
              <a:rPr lang="en-US" dirty="0" smtClean="0"/>
              <a:t>, and Vestibular Sense Interact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228600" y="228600"/>
            <a:ext cx="9144000" cy="1143000"/>
          </a:xfrm>
        </p:spPr>
        <p:txBody>
          <a:bodyPr>
            <a:normAutofit fontScale="90000"/>
          </a:bodyPr>
          <a:lstStyle/>
          <a:p>
            <a:pPr eaLnBrk="1" hangingPunct="1"/>
            <a:r>
              <a:rPr lang="en-US" dirty="0" smtClean="0">
                <a:latin typeface="Arial" charset="0"/>
                <a:cs typeface="Arial" charset="0"/>
              </a:rPr>
              <a:t>Pain</a:t>
            </a:r>
            <a:br>
              <a:rPr lang="en-US" dirty="0" smtClean="0">
                <a:latin typeface="Arial" charset="0"/>
                <a:cs typeface="Arial" charset="0"/>
              </a:rPr>
            </a:br>
            <a:r>
              <a:rPr lang="en-US" sz="4000" i="1" dirty="0" smtClean="0">
                <a:latin typeface="Arial" charset="0"/>
                <a:cs typeface="Arial" charset="0"/>
              </a:rPr>
              <a:t>Understanding Pain</a:t>
            </a:r>
          </a:p>
        </p:txBody>
      </p:sp>
      <p:sp>
        <p:nvSpPr>
          <p:cNvPr id="112643" name="Content Placeholder 2"/>
          <p:cNvSpPr>
            <a:spLocks noGrp="1"/>
          </p:cNvSpPr>
          <p:nvPr>
            <p:ph idx="1"/>
          </p:nvPr>
        </p:nvSpPr>
        <p:spPr>
          <a:xfrm>
            <a:off x="304800" y="1524000"/>
            <a:ext cx="8229600" cy="4525963"/>
          </a:xfrm>
        </p:spPr>
        <p:txBody>
          <a:bodyPr>
            <a:normAutofit fontScale="92500" lnSpcReduction="10000"/>
          </a:bodyPr>
          <a:lstStyle/>
          <a:p>
            <a:pPr eaLnBrk="1" hangingPunct="1"/>
            <a:r>
              <a:rPr lang="en-US" sz="4000" smtClean="0">
                <a:latin typeface="Arial" charset="0"/>
                <a:cs typeface="Arial" charset="0"/>
              </a:rPr>
              <a:t>Biological Influences</a:t>
            </a:r>
          </a:p>
          <a:p>
            <a:pPr lvl="1" eaLnBrk="1" hangingPunct="1"/>
            <a:r>
              <a:rPr lang="en-US" sz="3600" smtClean="0">
                <a:latin typeface="Arial" charset="0"/>
                <a:cs typeface="Arial" charset="0"/>
              </a:rPr>
              <a:t>Noiceptors</a:t>
            </a:r>
          </a:p>
          <a:p>
            <a:pPr lvl="2" eaLnBrk="1" hangingPunct="1"/>
            <a:r>
              <a:rPr lang="en-US" sz="3200" smtClean="0">
                <a:latin typeface="Arial" charset="0"/>
                <a:cs typeface="Arial" charset="0"/>
              </a:rPr>
              <a:t>Sensory receptors that detect hurtful temperature, pressure, or chemicals</a:t>
            </a:r>
          </a:p>
          <a:p>
            <a:pPr lvl="1" eaLnBrk="1" hangingPunct="1"/>
            <a:r>
              <a:rPr lang="en-US" sz="3600" smtClean="0">
                <a:latin typeface="Arial" charset="0"/>
                <a:cs typeface="Arial" charset="0"/>
                <a:hlinkClick r:id="" action="ppaction://noaction"/>
              </a:rPr>
              <a:t>Gate-control theory</a:t>
            </a:r>
            <a:endParaRPr lang="en-US" sz="3600" smtClean="0">
              <a:latin typeface="Arial" charset="0"/>
              <a:cs typeface="Arial" charset="0"/>
            </a:endParaRPr>
          </a:p>
          <a:p>
            <a:pPr lvl="1" eaLnBrk="1" hangingPunct="1"/>
            <a:r>
              <a:rPr lang="en-US" sz="3600" smtClean="0">
                <a:latin typeface="Arial" charset="0"/>
                <a:cs typeface="Arial" charset="0"/>
              </a:rPr>
              <a:t>Endorphins</a:t>
            </a:r>
          </a:p>
          <a:p>
            <a:pPr lvl="1" eaLnBrk="1" hangingPunct="1"/>
            <a:r>
              <a:rPr lang="en-US" sz="3600" smtClean="0">
                <a:latin typeface="Arial" charset="0"/>
                <a:cs typeface="Arial" charset="0"/>
              </a:rPr>
              <a:t>Phantom limb sensations</a:t>
            </a:r>
          </a:p>
          <a:p>
            <a:pPr lvl="1" eaLnBrk="1" hangingPunct="1"/>
            <a:r>
              <a:rPr lang="en-US" sz="3600" smtClean="0">
                <a:latin typeface="Arial" charset="0"/>
                <a:cs typeface="Arial" charset="0"/>
              </a:rPr>
              <a:t>Tinnitus</a:t>
            </a:r>
            <a:endParaRPr lang="en-US" smtClean="0">
              <a:latin typeface="Arial" charset="0"/>
              <a:cs typeface="Arial" charset="0"/>
            </a:endParaRPr>
          </a:p>
        </p:txBody>
      </p:sp>
      <p:pic>
        <p:nvPicPr>
          <p:cNvPr id="112644" name="Picture 4"/>
          <p:cNvPicPr>
            <a:picLocks noChangeAspect="1" noChangeArrowheads="1"/>
          </p:cNvPicPr>
          <p:nvPr/>
        </p:nvPicPr>
        <p:blipFill>
          <a:blip r:embed="rId2" cstate="print"/>
          <a:srcRect/>
          <a:stretch>
            <a:fillRect/>
          </a:stretch>
        </p:blipFill>
        <p:spPr bwMode="auto">
          <a:xfrm>
            <a:off x="6400800" y="304800"/>
            <a:ext cx="2409825"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a:spLocks noGrp="1"/>
          </p:cNvSpPr>
          <p:nvPr>
            <p:ph type="title"/>
          </p:nvPr>
        </p:nvSpPr>
        <p:spPr/>
        <p:txBody>
          <a:bodyPr/>
          <a:lstStyle/>
          <a:p>
            <a:pPr eaLnBrk="1" hangingPunct="1"/>
            <a:r>
              <a:rPr lang="en-US" smtClean="0">
                <a:latin typeface="Arial" charset="0"/>
                <a:cs typeface="Arial" charset="0"/>
              </a:rPr>
              <a:t>Gate-control theory</a:t>
            </a:r>
          </a:p>
        </p:txBody>
      </p:sp>
      <p:sp>
        <p:nvSpPr>
          <p:cNvPr id="235523" name="Content Placeholder 2"/>
          <p:cNvSpPr>
            <a:spLocks noGrp="1"/>
          </p:cNvSpPr>
          <p:nvPr>
            <p:ph idx="1"/>
          </p:nvPr>
        </p:nvSpPr>
        <p:spPr/>
        <p:txBody>
          <a:bodyPr/>
          <a:lstStyle/>
          <a:p>
            <a:pPr eaLnBrk="1" hangingPunct="1">
              <a:buFont typeface="Arial" charset="0"/>
              <a:buNone/>
            </a:pPr>
            <a:r>
              <a:rPr lang="en-US" smtClean="0">
                <a:latin typeface="Arial" charset="0"/>
                <a:cs typeface="Arial" charset="0"/>
              </a:rPr>
              <a:t>= the theory that the spinal cord contains a neurological “gate” that blocks pain signals or allows them to pass on to the brain.  The “gate” is opened by the activity of pain signals traveling up small nerve fibers and is closed by activity in larger fibers or by information coming from the brain.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0" y="274638"/>
            <a:ext cx="9144000" cy="1143000"/>
          </a:xfrm>
        </p:spPr>
        <p:txBody>
          <a:bodyPr>
            <a:normAutofit fontScale="90000"/>
          </a:bodyPr>
          <a:lstStyle/>
          <a:p>
            <a:pPr eaLnBrk="1" hangingPunct="1"/>
            <a:r>
              <a:rPr lang="en-US" smtClean="0">
                <a:latin typeface="Arial" charset="0"/>
                <a:cs typeface="Arial" charset="0"/>
              </a:rPr>
              <a:t>Pain</a:t>
            </a:r>
            <a:br>
              <a:rPr lang="en-US" smtClean="0">
                <a:latin typeface="Arial" charset="0"/>
                <a:cs typeface="Arial" charset="0"/>
              </a:rPr>
            </a:br>
            <a:r>
              <a:rPr lang="en-US" sz="4000" i="1" smtClean="0">
                <a:latin typeface="Arial" charset="0"/>
                <a:cs typeface="Arial" charset="0"/>
              </a:rPr>
              <a:t>Controlling Pain</a:t>
            </a:r>
          </a:p>
        </p:txBody>
      </p:sp>
      <p:sp>
        <p:nvSpPr>
          <p:cNvPr id="114691" name="Content Placeholder 2"/>
          <p:cNvSpPr>
            <a:spLocks noGrp="1"/>
          </p:cNvSpPr>
          <p:nvPr>
            <p:ph idx="1"/>
          </p:nvPr>
        </p:nvSpPr>
        <p:spPr/>
        <p:txBody>
          <a:bodyPr/>
          <a:lstStyle/>
          <a:p>
            <a:pPr eaLnBrk="1" hangingPunct="1"/>
            <a:r>
              <a:rPr lang="en-US" sz="4000" smtClean="0">
                <a:latin typeface="Arial" charset="0"/>
                <a:cs typeface="Arial" charset="0"/>
              </a:rPr>
              <a:t>Physical methods</a:t>
            </a:r>
          </a:p>
          <a:p>
            <a:pPr eaLnBrk="1" hangingPunct="1"/>
            <a:r>
              <a:rPr lang="en-US" sz="4000" smtClean="0">
                <a:latin typeface="Arial" charset="0"/>
                <a:cs typeface="Arial" charset="0"/>
              </a:rPr>
              <a:t>Psychological                        methods</a:t>
            </a:r>
            <a:endParaRPr lang="en-US" smtClean="0">
              <a:latin typeface="Arial" charset="0"/>
              <a:cs typeface="Arial" charset="0"/>
            </a:endParaRPr>
          </a:p>
        </p:txBody>
      </p:sp>
      <p:pic>
        <p:nvPicPr>
          <p:cNvPr id="114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73300"/>
            <a:ext cx="37338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6886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0" y="274638"/>
            <a:ext cx="9144000" cy="1143000"/>
          </a:xfrm>
        </p:spPr>
        <p:txBody>
          <a:bodyPr>
            <a:normAutofit fontScale="90000"/>
          </a:bodyPr>
          <a:lstStyle/>
          <a:p>
            <a:pPr eaLnBrk="1" hangingPunct="1"/>
            <a:r>
              <a:rPr lang="en-US" smtClean="0">
                <a:latin typeface="Arial" charset="0"/>
                <a:cs typeface="Arial" charset="0"/>
              </a:rPr>
              <a:t>Taste</a:t>
            </a:r>
            <a:br>
              <a:rPr lang="en-US" smtClean="0">
                <a:latin typeface="Arial" charset="0"/>
                <a:cs typeface="Arial" charset="0"/>
              </a:rPr>
            </a:br>
            <a:endParaRPr lang="en-US" sz="4000" i="1" smtClean="0">
              <a:latin typeface="Arial" charset="0"/>
              <a:cs typeface="Arial" charset="0"/>
            </a:endParaRPr>
          </a:p>
        </p:txBody>
      </p:sp>
      <p:sp>
        <p:nvSpPr>
          <p:cNvPr id="115715" name="Content Placeholder 2"/>
          <p:cNvSpPr>
            <a:spLocks noGrp="1"/>
          </p:cNvSpPr>
          <p:nvPr>
            <p:ph idx="1"/>
          </p:nvPr>
        </p:nvSpPr>
        <p:spPr/>
        <p:txBody>
          <a:bodyPr/>
          <a:lstStyle/>
          <a:p>
            <a:pPr eaLnBrk="1" hangingPunct="1"/>
            <a:r>
              <a:rPr lang="en-US" sz="4000" smtClean="0">
                <a:latin typeface="Arial" charset="0"/>
                <a:cs typeface="Arial" charset="0"/>
              </a:rPr>
              <a:t>Sweet, sour, salty and bitter</a:t>
            </a:r>
          </a:p>
          <a:p>
            <a:pPr lvl="1" eaLnBrk="1" hangingPunct="1"/>
            <a:r>
              <a:rPr lang="en-US" sz="3600" smtClean="0">
                <a:latin typeface="Arial" charset="0"/>
                <a:cs typeface="Arial" charset="0"/>
              </a:rPr>
              <a:t>Umami</a:t>
            </a:r>
          </a:p>
          <a:p>
            <a:pPr eaLnBrk="1" hangingPunct="1"/>
            <a:r>
              <a:rPr lang="en-US" sz="4000" smtClean="0">
                <a:latin typeface="Arial" charset="0"/>
                <a:cs typeface="Arial" charset="0"/>
              </a:rPr>
              <a:t>Taste buds</a:t>
            </a:r>
          </a:p>
          <a:p>
            <a:pPr lvl="1" eaLnBrk="1" hangingPunct="1"/>
            <a:r>
              <a:rPr lang="en-US" sz="3600" smtClean="0">
                <a:latin typeface="Arial" charset="0"/>
                <a:cs typeface="Arial" charset="0"/>
              </a:rPr>
              <a:t>Chemical                                 sense</a:t>
            </a:r>
          </a:p>
          <a:p>
            <a:pPr eaLnBrk="1" hangingPunct="1"/>
            <a:r>
              <a:rPr lang="en-US" sz="4000" smtClean="0">
                <a:latin typeface="Arial" charset="0"/>
                <a:cs typeface="Arial" charset="0"/>
              </a:rPr>
              <a:t>Age and taste</a:t>
            </a:r>
            <a:endParaRPr lang="en-US" smtClean="0">
              <a:latin typeface="Arial" charset="0"/>
              <a:cs typeface="Arial" charset="0"/>
            </a:endParaRPr>
          </a:p>
        </p:txBody>
      </p:sp>
      <p:pic>
        <p:nvPicPr>
          <p:cNvPr id="115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25" y="2305050"/>
            <a:ext cx="482917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1389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274638"/>
            <a:ext cx="7467600" cy="906462"/>
          </a:xfrm>
        </p:spPr>
        <p:txBody>
          <a:bodyPr/>
          <a:lstStyle/>
          <a:p>
            <a:pPr eaLnBrk="1" hangingPunct="1"/>
            <a:r>
              <a:rPr lang="en-US" dirty="0" smtClean="0">
                <a:latin typeface="Arial" charset="0"/>
                <a:cs typeface="Arial" charset="0"/>
              </a:rPr>
              <a:t>Smell (olfaction)</a:t>
            </a:r>
          </a:p>
        </p:txBody>
      </p:sp>
      <p:pic>
        <p:nvPicPr>
          <p:cNvPr id="1187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181100"/>
            <a:ext cx="917257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742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Felt Boards – Eye/Ear Review</a:t>
            </a:r>
            <a:endParaRPr lang="en-US" dirty="0"/>
          </a:p>
        </p:txBody>
      </p:sp>
      <p:sp>
        <p:nvSpPr>
          <p:cNvPr id="3" name="Content Placeholder 2"/>
          <p:cNvSpPr>
            <a:spLocks noGrp="1"/>
          </p:cNvSpPr>
          <p:nvPr>
            <p:ph sz="quarter" idx="1"/>
          </p:nvPr>
        </p:nvSpPr>
        <p:spPr>
          <a:xfrm>
            <a:off x="228600" y="1066800"/>
            <a:ext cx="8305800" cy="5486400"/>
          </a:xfrm>
        </p:spPr>
        <p:txBody>
          <a:bodyPr>
            <a:normAutofit fontScale="85000" lnSpcReduction="20000"/>
          </a:bodyPr>
          <a:lstStyle/>
          <a:p>
            <a:r>
              <a:rPr lang="en-US" dirty="0" smtClean="0"/>
              <a:t>With ONE other person (or on your own) grab a felt board (there are 12).</a:t>
            </a:r>
          </a:p>
          <a:p>
            <a:endParaRPr lang="en-US" dirty="0" smtClean="0"/>
          </a:p>
          <a:p>
            <a:r>
              <a:rPr lang="en-US" dirty="0" smtClean="0"/>
              <a:t>Send ONE person to grab a baggie. Two are labeling the eye/ear and two are matching terms &amp; definitions.  Use a textbook or notes if necessary.</a:t>
            </a:r>
          </a:p>
          <a:p>
            <a:endParaRPr lang="en-US" dirty="0" smtClean="0"/>
          </a:p>
          <a:p>
            <a:r>
              <a:rPr lang="en-US" dirty="0" smtClean="0"/>
              <a:t>When you are done, call me over to check it.  You can grab and begin another baggie while you wait.</a:t>
            </a:r>
          </a:p>
          <a:p>
            <a:endParaRPr lang="en-US" dirty="0" smtClean="0"/>
          </a:p>
          <a:p>
            <a:r>
              <a:rPr lang="en-US" dirty="0" smtClean="0"/>
              <a:t>You should complete four baggies – label the ear, label the eye, eye terms &amp; definitions, ear terms &amp; definitions.</a:t>
            </a:r>
          </a:p>
          <a:p>
            <a:endParaRPr lang="en-US" dirty="0" smtClean="0"/>
          </a:p>
          <a:p>
            <a:r>
              <a:rPr lang="en-US" dirty="0" smtClean="0"/>
              <a:t>If you finish early you can grab colored pencils and use the eye/ear color sheet to review (like we did with the brain).</a:t>
            </a:r>
          </a:p>
          <a:p>
            <a:endParaRPr lang="en-US" dirty="0" smtClean="0"/>
          </a:p>
          <a:p>
            <a:r>
              <a:rPr lang="en-US" dirty="0" smtClean="0"/>
              <a:t>There WILL be a brief quiz that you need to complete independently so be sure you understand the location &amp; function of the eye/ear parts!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0" y="1066800"/>
            <a:ext cx="7543800" cy="5029200"/>
          </a:xfrm>
        </p:spPr>
        <p:txBody>
          <a:bodyPr>
            <a:normAutofit/>
          </a:bodyPr>
          <a:lstStyle/>
          <a:p>
            <a:r>
              <a:rPr lang="en-US" smtClean="0"/>
              <a:t>Abstract concepts tend to be referred to as higher level</a:t>
            </a:r>
          </a:p>
          <a:p>
            <a:r>
              <a:rPr lang="en-US" smtClean="0"/>
              <a:t>Concrete details are referred to as lower level</a:t>
            </a:r>
          </a:p>
          <a:p>
            <a:r>
              <a:rPr lang="en-US" smtClean="0"/>
              <a:t>Top-down occurs when a higher level concept influences your interpretation of lower level data</a:t>
            </a:r>
          </a:p>
          <a:p>
            <a:r>
              <a:rPr lang="en-US" i="1" u="sng" smtClean="0"/>
              <a:t>Set</a:t>
            </a:r>
            <a:r>
              <a:rPr lang="en-US" smtClean="0"/>
              <a:t> or </a:t>
            </a:r>
            <a:r>
              <a:rPr lang="en-US" i="1" u="sng" smtClean="0"/>
              <a:t>expectancy</a:t>
            </a:r>
            <a:r>
              <a:rPr lang="en-US" smtClean="0"/>
              <a:t> demonstrate top-down processing</a:t>
            </a:r>
          </a:p>
          <a:p>
            <a:r>
              <a:rPr lang="en-US" smtClean="0"/>
              <a:t>Ambiguous figures often demonstrate top-down processing</a:t>
            </a:r>
          </a:p>
        </p:txBody>
      </p:sp>
      <p:sp>
        <p:nvSpPr>
          <p:cNvPr id="53252" name="Date Placeholder 3"/>
          <p:cNvSpPr>
            <a:spLocks noGrp="1"/>
          </p:cNvSpPr>
          <p:nvPr>
            <p:ph type="dt" sz="half" idx="14"/>
          </p:nvPr>
        </p:nvSpPr>
        <p:spPr>
          <a:noFill/>
        </p:spPr>
        <p:txBody>
          <a:bodyPr/>
          <a:lstStyle/>
          <a:p>
            <a:r>
              <a:rPr lang="en-US" smtClean="0"/>
              <a:t>Unit IV. Sensaton and 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5"/>
          <p:cNvSpPr>
            <a:spLocks noGrp="1" noChangeArrowheads="1"/>
          </p:cNvSpPr>
          <p:nvPr>
            <p:ph type="title"/>
          </p:nvPr>
        </p:nvSpPr>
        <p:spPr/>
        <p:txBody>
          <a:bodyPr/>
          <a:lstStyle/>
          <a:p>
            <a:pPr eaLnBrk="1" hangingPunct="1"/>
            <a:r>
              <a:rPr lang="en-US" dirty="0" smtClean="0"/>
              <a:t>Is it a circus act?</a:t>
            </a:r>
          </a:p>
        </p:txBody>
      </p:sp>
      <p:pic>
        <p:nvPicPr>
          <p:cNvPr id="33796" name="Picture 4" descr="Amb"/>
          <p:cNvPicPr>
            <a:picLocks noGrp="1" noChangeAspect="1" noChangeArrowheads="1"/>
          </p:cNvPicPr>
          <p:nvPr>
            <p:ph sz="half" idx="1"/>
          </p:nvPr>
        </p:nvPicPr>
        <p:blipFill>
          <a:blip r:embed="rId3" cstate="print"/>
          <a:srcRect/>
          <a:stretch>
            <a:fillRect/>
          </a:stretch>
        </p:blipFill>
        <p:spPr>
          <a:xfrm>
            <a:off x="1447800" y="1981200"/>
            <a:ext cx="3500438" cy="3944938"/>
          </a:xfrm>
          <a:noFill/>
        </p:spPr>
      </p:pic>
      <p:sp>
        <p:nvSpPr>
          <p:cNvPr id="33797" name="Rectangle 7"/>
          <p:cNvSpPr>
            <a:spLocks noGrp="1" noChangeArrowheads="1"/>
          </p:cNvSpPr>
          <p:nvPr>
            <p:ph type="body" sz="half" idx="2"/>
          </p:nvPr>
        </p:nvSpPr>
        <p:spPr/>
        <p:txBody>
          <a:bodyPr/>
          <a:lstStyle/>
          <a:p>
            <a:pPr eaLnBrk="1" hangingPunct="1"/>
            <a:r>
              <a:rPr lang="en-US" sz="2400" smtClean="0"/>
              <a:t>Or a couple dancing?</a:t>
            </a:r>
          </a:p>
          <a:p>
            <a:pPr eaLnBrk="1" hangingPunct="1"/>
            <a:endParaRPr lang="en-US" sz="2400" smtClean="0"/>
          </a:p>
          <a:p>
            <a:pPr eaLnBrk="1" hangingPunct="1"/>
            <a:r>
              <a:rPr lang="en-US" sz="2400" smtClean="0"/>
              <a:t>Ambiguous or Reversible figure</a:t>
            </a:r>
          </a:p>
          <a:p>
            <a:pPr eaLnBrk="1" hangingPunct="1"/>
            <a:endParaRPr lang="en-US" sz="2400" smtClean="0"/>
          </a:p>
          <a:p>
            <a:pPr eaLnBrk="1" hangingPunct="1"/>
            <a:r>
              <a:rPr lang="en-US" sz="2400" smtClean="0"/>
              <a:t>Feature analysis</a:t>
            </a:r>
          </a:p>
          <a:p>
            <a:pPr lvl="1" eaLnBrk="1" hangingPunct="1"/>
            <a:r>
              <a:rPr lang="en-US" sz="2100" smtClean="0"/>
              <a:t>Detecting specific elements</a:t>
            </a:r>
          </a:p>
          <a:p>
            <a:pPr lvl="1" eaLnBrk="1" hangingPunct="1"/>
            <a:r>
              <a:rPr lang="en-US" sz="2100" smtClean="0"/>
              <a:t>Assembling them in a more complex form</a:t>
            </a:r>
          </a:p>
        </p:txBody>
      </p:sp>
      <p:sp>
        <p:nvSpPr>
          <p:cNvPr id="48130" name="Date Placeholder 6"/>
          <p:cNvSpPr>
            <a:spLocks noGrp="1"/>
          </p:cNvSpPr>
          <p:nvPr>
            <p:ph type="dt" sz="half" idx="12"/>
          </p:nvPr>
        </p:nvSpPr>
        <p:spPr>
          <a:noFill/>
        </p:spPr>
        <p:txBody>
          <a:bodyPr/>
          <a:lstStyle/>
          <a:p>
            <a:r>
              <a:rPr lang="en-US" smtClean="0"/>
              <a:t>Unit IV. Sensaton and Perception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ppt_w</p:attrName>
                                        </p:attrNameLst>
                                      </p:cBhvr>
                                      <p:tavLst>
                                        <p:tav tm="0">
                                          <p:val>
                                            <p:fltVal val="0"/>
                                          </p:val>
                                        </p:tav>
                                        <p:tav tm="100000">
                                          <p:val>
                                            <p:strVal val="#ppt_w"/>
                                          </p:val>
                                        </p:tav>
                                      </p:tavLst>
                                    </p:anim>
                                    <p:anim calcmode="lin" valueType="num">
                                      <p:cBhvr>
                                        <p:cTn id="8" dur="500" fill="hold"/>
                                        <p:tgtEl>
                                          <p:spTgt spid="337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a:t>
            </a:r>
            <a:endParaRPr lang="en-US" dirty="0"/>
          </a:p>
        </p:txBody>
      </p:sp>
      <p:sp>
        <p:nvSpPr>
          <p:cNvPr id="3" name="Content Placeholder 2"/>
          <p:cNvSpPr>
            <a:spLocks noGrp="1"/>
          </p:cNvSpPr>
          <p:nvPr>
            <p:ph sz="quarter" idx="1"/>
          </p:nvPr>
        </p:nvSpPr>
        <p:spPr/>
        <p:txBody>
          <a:bodyPr/>
          <a:lstStyle/>
          <a:p>
            <a:r>
              <a:rPr lang="en-US" dirty="0" smtClean="0">
                <a:hlinkClick r:id="rId2"/>
              </a:rPr>
              <a:t>http://www.youtube.com/watch?v=nkn3wRyb9Bk</a:t>
            </a:r>
            <a:r>
              <a:rPr lang="en-US" dirty="0" smtClean="0"/>
              <a:t> </a:t>
            </a:r>
          </a:p>
          <a:p>
            <a:r>
              <a:rPr lang="en-US" dirty="0" smtClean="0">
                <a:hlinkClick r:id="rId3"/>
              </a:rPr>
              <a:t>http://www.youtube.com/watch?v=QdwDOL34LIA&amp;feature=related</a:t>
            </a:r>
            <a:r>
              <a:rPr lang="en-US" dirty="0" smtClean="0"/>
              <a:t> </a:t>
            </a:r>
          </a:p>
          <a:p>
            <a:endParaRPr lang="en-US" dirty="0"/>
          </a:p>
          <a:p>
            <a:r>
              <a:rPr lang="en-US" dirty="0" smtClean="0"/>
              <a:t>(visual ill. &amp; how smart)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56285</TotalTime>
  <Words>1782</Words>
  <Application>Microsoft Office PowerPoint</Application>
  <PresentationFormat>On-screen Show (4:3)</PresentationFormat>
  <Paragraphs>286</Paragraphs>
  <Slides>67</Slides>
  <Notes>6</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Oriel</vt:lpstr>
      <vt:lpstr>Sensation &amp; Perception</vt:lpstr>
      <vt:lpstr>Sensation &amp; Perception</vt:lpstr>
      <vt:lpstr>Bottom-up Processing</vt:lpstr>
      <vt:lpstr>Bottom-Up Processing</vt:lpstr>
      <vt:lpstr>Top-Down Processing</vt:lpstr>
      <vt:lpstr>Top-Down Processing</vt:lpstr>
      <vt:lpstr>PowerPoint Presentation</vt:lpstr>
      <vt:lpstr>Is it a circus act?</vt:lpstr>
      <vt:lpstr>Awareness</vt:lpstr>
      <vt:lpstr>Attention</vt:lpstr>
      <vt:lpstr>Selective Attention and the Cocktail Party Phenomenon </vt:lpstr>
      <vt:lpstr>The Stroop Test</vt:lpstr>
      <vt:lpstr>The Stroop Test</vt:lpstr>
      <vt:lpstr>The Stroop Test</vt:lpstr>
      <vt:lpstr>Selective Attention and the Stroop Test</vt:lpstr>
      <vt:lpstr>Who Committed The Crime?</vt:lpstr>
      <vt:lpstr>Change Blindness</vt:lpstr>
      <vt:lpstr>PowerPoint Presentation</vt:lpstr>
      <vt:lpstr>DAY 2</vt:lpstr>
      <vt:lpstr> Thresholds</vt:lpstr>
      <vt:lpstr>Thresholds Demo</vt:lpstr>
      <vt:lpstr>EXAMPLES OF ABSOLUTE THRESHOLDS  </vt:lpstr>
      <vt:lpstr>Signal Detection Theory </vt:lpstr>
      <vt:lpstr>PowerPoint Presentation</vt:lpstr>
      <vt:lpstr>Weber’s Law</vt:lpstr>
      <vt:lpstr>Subliminal Stimuli</vt:lpstr>
      <vt:lpstr>Subliminal Stimuli</vt:lpstr>
      <vt:lpstr>Sensory Adaptation</vt:lpstr>
      <vt:lpstr>Sensory Adaptation </vt:lpstr>
      <vt:lpstr>Synesthesia</vt:lpstr>
      <vt:lpstr>PowerPoint Presentation</vt:lpstr>
      <vt:lpstr>PowerPoint Presentation</vt:lpstr>
      <vt:lpstr> Day 3 QUICK OVERVIEW </vt:lpstr>
      <vt:lpstr>Sensation &amp; Perception</vt:lpstr>
      <vt:lpstr>The Structure of the Eye</vt:lpstr>
      <vt:lpstr>The Eye The Retina</vt:lpstr>
      <vt:lpstr>Blind Spot</vt:lpstr>
      <vt:lpstr>The Retina’s Reaction to Light &amp; Transduction </vt:lpstr>
      <vt:lpstr>Rods versus Cones</vt:lpstr>
      <vt:lpstr>Color Vision</vt:lpstr>
      <vt:lpstr>Opponent-Process Theory</vt:lpstr>
      <vt:lpstr>Color Blindness</vt:lpstr>
      <vt:lpstr>Electromagnetic Energy Spectrum</vt:lpstr>
      <vt:lpstr>The Physical Property of Waves</vt:lpstr>
      <vt:lpstr>Visual Information Processing Feature Detection</vt:lpstr>
      <vt:lpstr>Pathways from the eyes to the visual cortex</vt:lpstr>
      <vt:lpstr>Color &amp; Label These Structures in the Eye</vt:lpstr>
      <vt:lpstr>The Retina’s Reaction to Light &amp; Transduction </vt:lpstr>
      <vt:lpstr>Neural impulse to the brain</vt:lpstr>
      <vt:lpstr>The Ear Perceiving Pitch</vt:lpstr>
      <vt:lpstr>Place theory</vt:lpstr>
      <vt:lpstr>Frequency theory</vt:lpstr>
      <vt:lpstr>The Ear Locating Sounds</vt:lpstr>
      <vt:lpstr>Hearing Loss and Deaf Culture </vt:lpstr>
      <vt:lpstr>PowerPoint Presentation</vt:lpstr>
      <vt:lpstr>Sensory Interaction</vt:lpstr>
      <vt:lpstr>Touch </vt:lpstr>
      <vt:lpstr>Touch</vt:lpstr>
      <vt:lpstr>Touch </vt:lpstr>
      <vt:lpstr>Sensory Interaction</vt:lpstr>
      <vt:lpstr>Pain Understanding Pain</vt:lpstr>
      <vt:lpstr>Gate-control theory</vt:lpstr>
      <vt:lpstr>Pain Controlling Pain</vt:lpstr>
      <vt:lpstr>Taste </vt:lpstr>
      <vt:lpstr>Smell (olfaction)</vt:lpstr>
      <vt:lpstr>Felt Boards – Eye/Ear Review</vt:lpstr>
      <vt:lpstr>PowerPoint Presentation</vt:lpstr>
    </vt:vector>
  </TitlesOfParts>
  <Company>San Jose Collegiate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Sensation &amp; Perception</dc:title>
  <dc:creator>agreenwald</dc:creator>
  <cp:lastModifiedBy>Alicia Greenwald</cp:lastModifiedBy>
  <cp:revision>38</cp:revision>
  <cp:lastPrinted>2015-02-11T23:20:14Z</cp:lastPrinted>
  <dcterms:created xsi:type="dcterms:W3CDTF">2010-10-13T16:32:48Z</dcterms:created>
  <dcterms:modified xsi:type="dcterms:W3CDTF">2015-02-23T17:37:08Z</dcterms:modified>
</cp:coreProperties>
</file>