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58" r:id="rId12"/>
    <p:sldId id="268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7132638" cy="9418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90810" cy="470932"/>
          </a:xfrm>
          <a:prstGeom prst="rect">
            <a:avLst/>
          </a:prstGeom>
        </p:spPr>
        <p:txBody>
          <a:bodyPr vert="horz" lIns="94576" tIns="47288" rIns="94576" bIns="472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40178" y="0"/>
            <a:ext cx="3090810" cy="470932"/>
          </a:xfrm>
          <a:prstGeom prst="rect">
            <a:avLst/>
          </a:prstGeom>
        </p:spPr>
        <p:txBody>
          <a:bodyPr vert="horz" lIns="94576" tIns="47288" rIns="94576" bIns="47288" rtlCol="0"/>
          <a:lstStyle>
            <a:lvl1pPr algn="r">
              <a:defRPr sz="1200"/>
            </a:lvl1pPr>
          </a:lstStyle>
          <a:p>
            <a:fld id="{60F20521-4A4C-41B9-A834-957DD0FD0298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46071"/>
            <a:ext cx="3090810" cy="470932"/>
          </a:xfrm>
          <a:prstGeom prst="rect">
            <a:avLst/>
          </a:prstGeom>
        </p:spPr>
        <p:txBody>
          <a:bodyPr vert="horz" lIns="94576" tIns="47288" rIns="94576" bIns="472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40178" y="8946071"/>
            <a:ext cx="3090810" cy="470932"/>
          </a:xfrm>
          <a:prstGeom prst="rect">
            <a:avLst/>
          </a:prstGeom>
        </p:spPr>
        <p:txBody>
          <a:bodyPr vert="horz" lIns="94576" tIns="47288" rIns="94576" bIns="47288" rtlCol="0" anchor="b"/>
          <a:lstStyle>
            <a:lvl1pPr algn="r">
              <a:defRPr sz="1200"/>
            </a:lvl1pPr>
          </a:lstStyle>
          <a:p>
            <a:fld id="{8482759E-EB61-4810-8364-B5F14807A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09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E4E607E-063E-45AA-813D-DE7408DA4AB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FA8D23-9B4F-437A-B148-3ED91FCA619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607E-063E-45AA-813D-DE7408DA4AB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8D23-9B4F-437A-B148-3ED91FCA6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607E-063E-45AA-813D-DE7408DA4AB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FA8D23-9B4F-437A-B148-3ED91FCA6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607E-063E-45AA-813D-DE7408DA4AB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8D23-9B4F-437A-B148-3ED91FCA619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4E607E-063E-45AA-813D-DE7408DA4AB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FA8D23-9B4F-437A-B148-3ED91FCA619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607E-063E-45AA-813D-DE7408DA4AB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8D23-9B4F-437A-B148-3ED91FCA61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607E-063E-45AA-813D-DE7408DA4AB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8D23-9B4F-437A-B148-3ED91FCA61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607E-063E-45AA-813D-DE7408DA4AB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8D23-9B4F-437A-B148-3ED91FCA619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607E-063E-45AA-813D-DE7408DA4AB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8D23-9B4F-437A-B148-3ED91FCA6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607E-063E-45AA-813D-DE7408DA4AB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FA8D23-9B4F-437A-B148-3ED91FCA619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607E-063E-45AA-813D-DE7408DA4AB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8D23-9B4F-437A-B148-3ED91FCA61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E4E607E-063E-45AA-813D-DE7408DA4ABE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5FFA8D23-9B4F-437A-B148-3ED91FCA61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docid=eh4_8O5mbYvHAM&amp;tbnid=ZocCxq6jGsLRIM:&amp;ved=0CAUQjRw&amp;url=http://www.mrgillpe.com/attribution-theory.html&amp;ei=qUkIUeWkH-6VjAL9oIEw&amp;bvm=bv.41642243,d.cGE&amp;psig=AFQjCNEWjxHuAOM1dSEgIU8hEmIf4kSnpw&amp;ust=135958400260943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GE0or_-NH0vRJM&amp;tbnid=gKU6Kj7aiuIPtM:&amp;ved=0CAUQjRw&amp;url=http://attributiontheory.wordpress.com/attribution-theory-definition/interpersonal-attribution-theory/&amp;ei=M0oIUeNBwuOIApK1gMgN&amp;bvm=bv.41642243,d.cGE&amp;psig=AFQjCNEWjxHuAOM1dSEgIU8hEmIf4kSnpw&amp;ust=135958400260943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docid=gwT88rR36XQj9M&amp;tbnid=pfomZTCkIeeT3M:&amp;ved=0CAUQjRw&amp;url=http://constructivisminelt.wikispaces.com/Constructivism+as+an+approach+to+educational+psychology+-+introduction&amp;ei=gFEIUeD5O8KWiAKM1YHQCg&amp;bvm=bv.41642243,d.cGE&amp;psig=AFQjCNGU7PF9Yhh6yvz3RXtIxu599dFmKw&amp;ust=135958589687794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docid=wmTV8jCRbdpL3M&amp;tbnid=VVJunNp3WUm58M:&amp;ved=0CAUQjRw&amp;url=http://dahl.at/wordpress/2012/03/01/is-it-me-or-is-it-it-attribution-theory/&amp;ei=3kkIUaSBLMTKiwLy3YGABQ&amp;bvm=bv.41642243,d.cGE&amp;psig=AFQjCNEWjxHuAOM1dSEgIU8hEmIf4kSnpw&amp;ust=135958400260943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mrgillpe.com/uploads/1/2/9/2/12922833/6777539_ori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408937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1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011558"/>
              </p:ext>
            </p:extLst>
          </p:nvPr>
        </p:nvGraphicFramePr>
        <p:xfrm>
          <a:off x="445118" y="2626360"/>
          <a:ext cx="82296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42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Dispositional Attribution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Situational Attribution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 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 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19" y="1859"/>
            <a:ext cx="8229600" cy="1143000"/>
          </a:xfrm>
        </p:spPr>
        <p:txBody>
          <a:bodyPr/>
          <a:lstStyle/>
          <a:p>
            <a:r>
              <a:rPr lang="en-US" dirty="0" smtClean="0"/>
              <a:t>Actor-Observer Bias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4430" y="1543853"/>
            <a:ext cx="8532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When judging the actions of OTHERS, what type of attributions do we make?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93648" y="53340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Give some examples: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3645" y="3733800"/>
            <a:ext cx="8532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When judging OUR OWN actions, what type of attributions do we make?</a:t>
            </a:r>
            <a:endParaRPr lang="en-US" sz="2800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159044"/>
              </p:ext>
            </p:extLst>
          </p:nvPr>
        </p:nvGraphicFramePr>
        <p:xfrm>
          <a:off x="445118" y="4688225"/>
          <a:ext cx="82296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Dispositional Attribution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Situational Attribution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 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 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37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likely attribution?</a:t>
            </a:r>
            <a:endParaRPr lang="en-US" dirty="0"/>
          </a:p>
        </p:txBody>
      </p:sp>
      <p:pic>
        <p:nvPicPr>
          <p:cNvPr id="3074" name="Picture 2" descr="http://attributiontheory.files.wordpress.com/2012/01/carcrash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46" y="1566341"/>
            <a:ext cx="8395108" cy="520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9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371600"/>
            <a:ext cx="3657600" cy="5211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 is the likely attribution if you are: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The student?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His classmates?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His teacher?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What bias explains this?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://www.proprofs.com/quiz-school/user_upload/ckeditor/plato%20carto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4038600" cy="56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5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Group Influence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z="3500" i="1" smtClean="0">
                <a:latin typeface="Arial" charset="0"/>
                <a:cs typeface="Arial" charset="0"/>
              </a:rPr>
              <a:t>Individual Behavior in the Presence of Others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cs typeface="Arial" charset="0"/>
                <a:hlinkClick r:id="" action="ppaction://noaction"/>
              </a:rPr>
              <a:t>Social </a:t>
            </a:r>
            <a:r>
              <a:rPr lang="en-US" sz="4000" dirty="0" smtClean="0">
                <a:latin typeface="Arial" charset="0"/>
                <a:cs typeface="Arial" charset="0"/>
                <a:hlinkClick r:id="" action="ppaction://noaction"/>
              </a:rPr>
              <a:t>Facilitation</a:t>
            </a:r>
            <a:endParaRPr lang="en-US" sz="4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4000" dirty="0" smtClean="0">
                <a:latin typeface="Arial" charset="0"/>
                <a:cs typeface="Arial" charset="0"/>
              </a:rPr>
              <a:t>Social Inhibition</a:t>
            </a:r>
            <a:endParaRPr lang="en-US" sz="4000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z="3600" dirty="0" smtClean="0">
                <a:latin typeface="Arial" charset="0"/>
                <a:cs typeface="Arial" charset="0"/>
              </a:rPr>
              <a:t>Task difficulty</a:t>
            </a:r>
          </a:p>
          <a:p>
            <a:pPr lvl="1" eaLnBrk="1" hangingPunct="1"/>
            <a:r>
              <a:rPr lang="en-US" sz="3600" dirty="0" smtClean="0">
                <a:latin typeface="Arial" charset="0"/>
                <a:cs typeface="Arial" charset="0"/>
              </a:rPr>
              <a:t>Expertise effects</a:t>
            </a:r>
          </a:p>
          <a:p>
            <a:pPr lvl="1" eaLnBrk="1" hangingPunct="1"/>
            <a:r>
              <a:rPr lang="en-US" sz="3600" dirty="0" smtClean="0">
                <a:latin typeface="Arial" charset="0"/>
                <a:cs typeface="Arial" charset="0"/>
              </a:rPr>
              <a:t>Crowding effects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4100" name="Picture 3" descr="MyAP1e_14UN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17650"/>
            <a:ext cx="3433763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1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Group Influence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z="3500" i="1" smtClean="0">
                <a:latin typeface="Arial" charset="0"/>
                <a:cs typeface="Arial" charset="0"/>
              </a:rPr>
              <a:t>Individual Behavior in the Presence of Others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Arial" charset="0"/>
                <a:cs typeface="Arial" charset="0"/>
                <a:hlinkClick r:id="" action="ppaction://noaction"/>
              </a:rPr>
              <a:t>Social Loafing</a:t>
            </a:r>
            <a:endParaRPr lang="en-US" sz="400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z="3600" smtClean="0">
                <a:latin typeface="Arial" charset="0"/>
                <a:cs typeface="Arial" charset="0"/>
              </a:rPr>
              <a:t>Reasons why?</a:t>
            </a:r>
          </a:p>
          <a:p>
            <a:pPr lvl="2" eaLnBrk="1" hangingPunct="1"/>
            <a:r>
              <a:rPr lang="en-US" sz="3200" smtClean="0">
                <a:latin typeface="Arial" charset="0"/>
                <a:cs typeface="Arial" charset="0"/>
              </a:rPr>
              <a:t>Less accountability</a:t>
            </a:r>
          </a:p>
          <a:p>
            <a:pPr lvl="2" eaLnBrk="1" hangingPunct="1"/>
            <a:r>
              <a:rPr lang="en-US" sz="3200" smtClean="0">
                <a:latin typeface="Arial" charset="0"/>
                <a:cs typeface="Arial" charset="0"/>
              </a:rPr>
              <a:t>View themselves as dispensable</a:t>
            </a:r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Group Influence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z="3500" i="1" smtClean="0">
                <a:latin typeface="Arial" charset="0"/>
                <a:cs typeface="Arial" charset="0"/>
              </a:rPr>
              <a:t>Individual Behavior in the Presence of Others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Arial" charset="0"/>
                <a:cs typeface="Arial" charset="0"/>
                <a:hlinkClick r:id="" action="ppaction://noaction"/>
              </a:rPr>
              <a:t>Deindividuation</a:t>
            </a:r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Group Influence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z="4000" i="1" smtClean="0">
                <a:latin typeface="Arial" charset="0"/>
                <a:cs typeface="Arial" charset="0"/>
              </a:rPr>
              <a:t>Effects of Group Interaction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Arial" charset="0"/>
                <a:cs typeface="Arial" charset="0"/>
                <a:hlinkClick r:id="" action="ppaction://noaction"/>
              </a:rPr>
              <a:t>Group                           Polarization</a:t>
            </a: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495425"/>
            <a:ext cx="50482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0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Group Influence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z="4000" i="1" smtClean="0">
                <a:latin typeface="Arial" charset="0"/>
                <a:cs typeface="Arial" charset="0"/>
              </a:rPr>
              <a:t>Effects of Group Interaction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Arial" charset="0"/>
                <a:cs typeface="Arial" charset="0"/>
                <a:hlinkClick r:id="" action="ppaction://noaction"/>
              </a:rPr>
              <a:t>Groupthink</a:t>
            </a:r>
            <a:endParaRPr lang="en-US" sz="400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z="3600" smtClean="0">
                <a:latin typeface="Arial" charset="0"/>
                <a:cs typeface="Arial" charset="0"/>
              </a:rPr>
              <a:t>Bay of Pigs</a:t>
            </a:r>
          </a:p>
          <a:p>
            <a:pPr lvl="1" eaLnBrk="1" hangingPunct="1"/>
            <a:r>
              <a:rPr lang="en-US" sz="3600" smtClean="0">
                <a:latin typeface="Arial" charset="0"/>
                <a:cs typeface="Arial" charset="0"/>
              </a:rPr>
              <a:t>Challenger explosion</a:t>
            </a:r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dahl.at/wordpress/wp-content/uploads/2012/03/carto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0" y="0"/>
            <a:ext cx="9137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9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greenwald\Desktop\Cap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94" y="1295400"/>
            <a:ext cx="86583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5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judging the actions of others, we overestimate disposition, underestimate situation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Attribution Error</a:t>
            </a:r>
            <a:endParaRPr lang="en-US" dirty="0"/>
          </a:p>
        </p:txBody>
      </p:sp>
      <p:pic>
        <p:nvPicPr>
          <p:cNvPr id="6146" name="Picture 2" descr="C:\Users\agreenwald\Desktop\Capt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2800"/>
            <a:ext cx="657511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7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more likely to attribute our own actions to the situation, and other’s actions to their dispositions.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Actor-Observer Bias</a:t>
            </a:r>
            <a:endParaRPr lang="en-US" dirty="0"/>
          </a:p>
        </p:txBody>
      </p:sp>
      <p:pic>
        <p:nvPicPr>
          <p:cNvPr id="7170" name="Picture 2" descr="C:\Users\agreenwald\Desktop\Captur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16288"/>
            <a:ext cx="6248400" cy="350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75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make a dispositional attribution for our positive actions, and a situational attribution for our negative actions.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Self-Serving Bias</a:t>
            </a:r>
            <a:endParaRPr lang="en-US" dirty="0"/>
          </a:p>
        </p:txBody>
      </p:sp>
      <p:pic>
        <p:nvPicPr>
          <p:cNvPr id="8195" name="Picture 3" descr="C:\Users\agreenwald\Desktop\Cap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" y="3740073"/>
            <a:ext cx="48577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greenwald\Desktop\Capture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873423"/>
            <a:ext cx="432435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7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586211"/>
              </p:ext>
            </p:extLst>
          </p:nvPr>
        </p:nvGraphicFramePr>
        <p:xfrm>
          <a:off x="533400" y="838200"/>
          <a:ext cx="81534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1371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Attributions</a:t>
                      </a:r>
                      <a:r>
                        <a:rPr lang="en-US" baseline="0" dirty="0" smtClean="0"/>
                        <a:t> for own 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Attributions for</a:t>
                      </a:r>
                      <a:r>
                        <a:rPr lang="en-US" baseline="0" dirty="0" smtClean="0"/>
                        <a:t> others’ actions</a:t>
                      </a:r>
                      <a:endParaRPr lang="en-US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en-US" dirty="0" smtClean="0"/>
                        <a:t>Self-Serving Bias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en-US" dirty="0" smtClean="0"/>
                        <a:t>Actor-Observer Bias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en-US" dirty="0" smtClean="0"/>
                        <a:t>Fundamental Attribution 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5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723971"/>
              </p:ext>
            </p:extLst>
          </p:nvPr>
        </p:nvGraphicFramePr>
        <p:xfrm>
          <a:off x="457200" y="2667000"/>
          <a:ext cx="82296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42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Dispositional Attribution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Situational Attribution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 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 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Fundamental Attribution Error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6764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judging the actions of OTHERS, what type of attributions do we make?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2026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 some examples: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05677"/>
              </p:ext>
            </p:extLst>
          </p:nvPr>
        </p:nvGraphicFramePr>
        <p:xfrm>
          <a:off x="457200" y="2667000"/>
          <a:ext cx="82296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42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Dispositional Attribution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Situational Attribution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 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 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Self-Serving Bias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6764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judging the actions of OURSELVES, what type of attributions do we make?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2026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 some examples: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1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7373</TotalTime>
  <Words>240</Words>
  <Application>Microsoft Office PowerPoint</Application>
  <PresentationFormat>On-screen Show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Grid</vt:lpstr>
      <vt:lpstr>PowerPoint Presentation</vt:lpstr>
      <vt:lpstr>PowerPoint Presentation</vt:lpstr>
      <vt:lpstr>PowerPoint Presentation</vt:lpstr>
      <vt:lpstr>Fundamental Attribution Error</vt:lpstr>
      <vt:lpstr>Actor-Observer Bias</vt:lpstr>
      <vt:lpstr>Self-Serving Bias</vt:lpstr>
      <vt:lpstr>PowerPoint Presentation</vt:lpstr>
      <vt:lpstr>Fundamental Attribution Error</vt:lpstr>
      <vt:lpstr>Self-Serving Bias</vt:lpstr>
      <vt:lpstr>Actor-Observer Bias</vt:lpstr>
      <vt:lpstr>What is the likely attribution?</vt:lpstr>
      <vt:lpstr>What is the likely attribution if you are: The student? His classmates? His teacher?  What bias explains this?</vt:lpstr>
      <vt:lpstr>Group Influence Individual Behavior in the Presence of Others</vt:lpstr>
      <vt:lpstr>Group Influence Individual Behavior in the Presence of Others</vt:lpstr>
      <vt:lpstr>Group Influence Individual Behavior in the Presence of Others</vt:lpstr>
      <vt:lpstr>Group Influence Effects of Group Interaction</vt:lpstr>
      <vt:lpstr>Group Influence Effects of Group Interaction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Greenwald</dc:creator>
  <cp:lastModifiedBy>Alicia Greenwald</cp:lastModifiedBy>
  <cp:revision>10</cp:revision>
  <cp:lastPrinted>2013-01-29T22:52:28Z</cp:lastPrinted>
  <dcterms:created xsi:type="dcterms:W3CDTF">2013-01-29T22:14:17Z</dcterms:created>
  <dcterms:modified xsi:type="dcterms:W3CDTF">2013-09-22T17:49:50Z</dcterms:modified>
</cp:coreProperties>
</file>