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8" r:id="rId4"/>
    <p:sldId id="266" r:id="rId5"/>
    <p:sldId id="262" r:id="rId6"/>
    <p:sldId id="263" r:id="rId7"/>
    <p:sldId id="257" r:id="rId8"/>
    <p:sldId id="264" r:id="rId9"/>
    <p:sldId id="258" r:id="rId10"/>
    <p:sldId id="261" r:id="rId11"/>
    <p:sldId id="267" r:id="rId12"/>
    <p:sldId id="260" r:id="rId13"/>
    <p:sldId id="269" r:id="rId14"/>
    <p:sldId id="270"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A042F0A-5427-4C2E-9B01-8D33434B5F67}" type="datetimeFigureOut">
              <a:rPr lang="en-US" smtClean="0"/>
              <a:pPr/>
              <a:t>9/13/2014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80ED47A7-1F43-43A6-958D-C51EA7D16E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042F0A-5427-4C2E-9B01-8D33434B5F6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D47A7-1F43-43A6-958D-C51EA7D16E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042F0A-5427-4C2E-9B01-8D33434B5F6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D47A7-1F43-43A6-958D-C51EA7D16E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042F0A-5427-4C2E-9B01-8D33434B5F6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D47A7-1F43-43A6-958D-C51EA7D16E29}"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042F0A-5427-4C2E-9B01-8D33434B5F67}"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D47A7-1F43-43A6-958D-C51EA7D16E2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042F0A-5427-4C2E-9B01-8D33434B5F67}"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D47A7-1F43-43A6-958D-C51EA7D16E29}"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042F0A-5427-4C2E-9B01-8D33434B5F67}" type="datetimeFigureOut">
              <a:rPr lang="en-US" smtClean="0"/>
              <a:pPr/>
              <a:t>9/13/2014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ED47A7-1F43-43A6-958D-C51EA7D16E2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042F0A-5427-4C2E-9B01-8D33434B5F67}" type="datetimeFigureOut">
              <a:rPr lang="en-US" smtClean="0"/>
              <a:pPr/>
              <a:t>9/13/2014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ED47A7-1F43-43A6-958D-C51EA7D16E29}"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42F0A-5427-4C2E-9B01-8D33434B5F67}" type="datetimeFigureOut">
              <a:rPr lang="en-US" smtClean="0"/>
              <a:pPr/>
              <a:t>9/13/2014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ED47A7-1F43-43A6-958D-C51EA7D16E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A042F0A-5427-4C2E-9B01-8D33434B5F67}"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D47A7-1F43-43A6-958D-C51EA7D16E2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A042F0A-5427-4C2E-9B01-8D33434B5F67}" type="datetimeFigureOut">
              <a:rPr lang="en-US" smtClean="0"/>
              <a:pPr/>
              <a:t>9/13/2014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0ED47A7-1F43-43A6-958D-C51EA7D16E2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A042F0A-5427-4C2E-9B01-8D33434B5F67}" type="datetimeFigureOut">
              <a:rPr lang="en-US" smtClean="0"/>
              <a:pPr/>
              <a:t>9/13/2014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80ED47A7-1F43-43A6-958D-C51EA7D16E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uuvGh_n3I_M" TargetMode="External"/><Relationship Id="rId2" Type="http://schemas.openxmlformats.org/officeDocument/2006/relationships/hyperlink" Target="https://www.youtube.com/watch?v=TYIh4MkcfJ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1nAclAK3tR0" TargetMode="External"/><Relationship Id="rId2" Type="http://schemas.openxmlformats.org/officeDocument/2006/relationships/hyperlink" Target="https://www.youtube.com/watch?v=IJqhWkTGu5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ndBnlj0bMFA" TargetMode="External"/><Relationship Id="rId2" Type="http://schemas.openxmlformats.org/officeDocument/2006/relationships/hyperlink" Target="https://www.youtube.com/watch?v=yr5cjyokV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Now: Level-up quiz, take out HW</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t>
            </a:r>
            <a:r>
              <a:rPr lang="en-US" u="sng" dirty="0" smtClean="0"/>
              <a:t>IV</a:t>
            </a:r>
            <a:r>
              <a:rPr lang="en-US" dirty="0" smtClean="0"/>
              <a:t> is the variable the researcher manipulates in the study.  In Ms. Greenwald’s study, the IV is the presence or absence of a class trash competition.</a:t>
            </a:r>
            <a:endParaRPr lang="en-US" dirty="0"/>
          </a:p>
        </p:txBody>
      </p:sp>
      <p:sp>
        <p:nvSpPr>
          <p:cNvPr id="2" name="Title 1"/>
          <p:cNvSpPr>
            <a:spLocks noGrp="1"/>
          </p:cNvSpPr>
          <p:nvPr>
            <p:ph type="title"/>
          </p:nvPr>
        </p:nvSpPr>
        <p:spPr/>
        <p:txBody>
          <a:bodyPr/>
          <a:lstStyle/>
          <a:p>
            <a:r>
              <a:rPr lang="en-US" dirty="0" smtClean="0"/>
              <a:t>IV (Independent Variable)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u="sng" dirty="0" smtClean="0"/>
              <a:t>DV</a:t>
            </a:r>
            <a:r>
              <a:rPr lang="en-US" dirty="0" smtClean="0"/>
              <a:t> is the variable the researcher measures to determine the results of a study.  The DV is the amount of trash left on the ground.</a:t>
            </a:r>
            <a:endParaRPr lang="en-US" dirty="0"/>
          </a:p>
        </p:txBody>
      </p:sp>
      <p:sp>
        <p:nvSpPr>
          <p:cNvPr id="3" name="Title 2"/>
          <p:cNvSpPr>
            <a:spLocks noGrp="1"/>
          </p:cNvSpPr>
          <p:nvPr>
            <p:ph type="title"/>
          </p:nvPr>
        </p:nvSpPr>
        <p:spPr/>
        <p:txBody>
          <a:bodyPr/>
          <a:lstStyle/>
          <a:p>
            <a:r>
              <a:rPr lang="en-US" dirty="0" smtClean="0"/>
              <a:t>DV (Dependent Variable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t>
            </a:r>
            <a:r>
              <a:rPr lang="en-US" u="sng" dirty="0" smtClean="0"/>
              <a:t>IRB</a:t>
            </a:r>
            <a:r>
              <a:rPr lang="en-US" dirty="0" smtClean="0"/>
              <a:t> is the group that approves research studies to ensure they are ethical.  Ms. Greenwald could have her study approved by an IRB to ensure she is following all ethical guidelines.</a:t>
            </a:r>
            <a:endParaRPr lang="en-US" dirty="0"/>
          </a:p>
        </p:txBody>
      </p:sp>
      <p:sp>
        <p:nvSpPr>
          <p:cNvPr id="2" name="Title 1"/>
          <p:cNvSpPr>
            <a:spLocks noGrp="1"/>
          </p:cNvSpPr>
          <p:nvPr>
            <p:ph type="title"/>
          </p:nvPr>
        </p:nvSpPr>
        <p:spPr/>
        <p:txBody>
          <a:bodyPr/>
          <a:lstStyle/>
          <a:p>
            <a:r>
              <a:rPr lang="en-US" dirty="0" smtClean="0"/>
              <a:t>IRB (Institutional Review Board)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Asch Study</a:t>
            </a:r>
          </a:p>
          <a:p>
            <a:r>
              <a:rPr lang="en-US" dirty="0">
                <a:hlinkClick r:id="rId2"/>
              </a:rPr>
              <a:t>https://</a:t>
            </a:r>
            <a:r>
              <a:rPr lang="en-US" dirty="0" smtClean="0">
                <a:hlinkClick r:id="rId2"/>
              </a:rPr>
              <a:t>www.youtube.com/watch?v=TYIh4MkcfJA</a:t>
            </a:r>
            <a:r>
              <a:rPr lang="en-US" dirty="0" smtClean="0"/>
              <a:t> </a:t>
            </a:r>
          </a:p>
          <a:p>
            <a:endParaRPr lang="en-US" dirty="0"/>
          </a:p>
          <a:p>
            <a:r>
              <a:rPr lang="en-US" dirty="0" smtClean="0"/>
              <a:t>Elevator </a:t>
            </a:r>
            <a:r>
              <a:rPr lang="en-US" dirty="0"/>
              <a:t>Conformity </a:t>
            </a:r>
            <a:r>
              <a:rPr lang="en-US" dirty="0" smtClean="0"/>
              <a:t>(Asch) </a:t>
            </a:r>
            <a:r>
              <a:rPr lang="en-US" dirty="0" smtClean="0">
                <a:hlinkClick r:id="rId3"/>
              </a:rPr>
              <a:t>https</a:t>
            </a:r>
            <a:r>
              <a:rPr lang="en-US" dirty="0">
                <a:hlinkClick r:id="rId3"/>
              </a:rPr>
              <a:t>://</a:t>
            </a:r>
            <a:r>
              <a:rPr lang="en-US" dirty="0" smtClean="0">
                <a:hlinkClick r:id="rId3"/>
              </a:rPr>
              <a:t>www.youtube.com/watch?v=uuvGh_n3I_M</a:t>
            </a:r>
            <a:r>
              <a:rPr lang="en-US" dirty="0" smtClean="0"/>
              <a:t> </a:t>
            </a:r>
          </a:p>
          <a:p>
            <a:endParaRPr lang="en-US" dirty="0"/>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748031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Kitty Genovese</a:t>
            </a:r>
          </a:p>
          <a:p>
            <a:r>
              <a:rPr lang="en-US" dirty="0" smtClean="0">
                <a:hlinkClick r:id="rId2"/>
              </a:rPr>
              <a:t>https</a:t>
            </a:r>
            <a:r>
              <a:rPr lang="en-US" dirty="0">
                <a:hlinkClick r:id="rId2"/>
              </a:rPr>
              <a:t>://</a:t>
            </a:r>
            <a:r>
              <a:rPr lang="en-US" dirty="0" smtClean="0">
                <a:hlinkClick r:id="rId2"/>
              </a:rPr>
              <a:t>www.youtube.com/watch?v=IJqhWkTGu5o</a:t>
            </a:r>
            <a:endParaRPr lang="en-US" dirty="0" smtClean="0"/>
          </a:p>
          <a:p>
            <a:endParaRPr lang="en-US" dirty="0"/>
          </a:p>
          <a:p>
            <a:r>
              <a:rPr lang="en-US" dirty="0" smtClean="0"/>
              <a:t>Bystander reenactment</a:t>
            </a:r>
          </a:p>
          <a:p>
            <a:r>
              <a:rPr lang="en-US" dirty="0">
                <a:hlinkClick r:id="rId3"/>
              </a:rPr>
              <a:t>https://</a:t>
            </a:r>
            <a:r>
              <a:rPr lang="en-US" dirty="0" smtClean="0">
                <a:hlinkClick r:id="rId3"/>
              </a:rPr>
              <a:t>www.youtube.com/watch?v=1nAclAK3tR0</a:t>
            </a:r>
            <a:endParaRPr lang="en-US" dirty="0" smtClean="0"/>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29781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a:t>
            </a:r>
            <a:r>
              <a:rPr lang="en-US" u="sng" dirty="0" err="1" smtClean="0"/>
              <a:t>superordinate</a:t>
            </a:r>
            <a:r>
              <a:rPr lang="en-US" u="sng" dirty="0" smtClean="0"/>
              <a:t> goal </a:t>
            </a:r>
            <a:r>
              <a:rPr lang="en-US" dirty="0" smtClean="0"/>
              <a:t>is a large goal that requires the work of each group member to complete successfully.  Ms. Greenwald is trying to use a </a:t>
            </a:r>
            <a:r>
              <a:rPr lang="en-US" dirty="0" err="1" smtClean="0"/>
              <a:t>superordinate</a:t>
            </a:r>
            <a:r>
              <a:rPr lang="en-US" dirty="0" smtClean="0"/>
              <a:t> goal by creating a class competition.  Students will all need to help out to ensure their class will win.</a:t>
            </a:r>
            <a:endParaRPr lang="en-US" dirty="0"/>
          </a:p>
        </p:txBody>
      </p:sp>
      <p:sp>
        <p:nvSpPr>
          <p:cNvPr id="2" name="Title 1"/>
          <p:cNvSpPr>
            <a:spLocks noGrp="1"/>
          </p:cNvSpPr>
          <p:nvPr>
            <p:ph type="title"/>
          </p:nvPr>
        </p:nvSpPr>
        <p:spPr/>
        <p:txBody>
          <a:bodyPr/>
          <a:lstStyle/>
          <a:p>
            <a:r>
              <a:rPr lang="en-US" dirty="0" err="1" smtClean="0"/>
              <a:t>Superordinate</a:t>
            </a:r>
            <a:r>
              <a:rPr lang="en-US" dirty="0" smtClean="0"/>
              <a:t> Goal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Please carefully follow the directions below.  I will reveal them slowly step-by-step so you will be able to get accurate results.</a:t>
            </a:r>
          </a:p>
          <a:p>
            <a:r>
              <a:rPr lang="en-US" dirty="0" smtClean="0"/>
              <a:t>Think of a number between 1 and 10.</a:t>
            </a:r>
          </a:p>
          <a:p>
            <a:r>
              <a:rPr lang="en-US" dirty="0" smtClean="0"/>
              <a:t>Stand on one foot (the right if you are left-handed, the left if you are right-handed).</a:t>
            </a:r>
          </a:p>
          <a:p>
            <a:r>
              <a:rPr lang="en-US" dirty="0" smtClean="0"/>
              <a:t>Hop (on one foot) the number of times you chose.</a:t>
            </a:r>
          </a:p>
          <a:p>
            <a:r>
              <a:rPr lang="en-US" dirty="0" smtClean="0"/>
              <a:t>Turn a complete circle (to the right if you are left-handed, to the left if you are right-handed).</a:t>
            </a:r>
          </a:p>
          <a:p>
            <a:r>
              <a:rPr lang="en-US" dirty="0" smtClean="0"/>
              <a:t>Sit down</a:t>
            </a:r>
          </a:p>
        </p:txBody>
      </p:sp>
      <p:sp>
        <p:nvSpPr>
          <p:cNvPr id="2" name="Title 1"/>
          <p:cNvSpPr>
            <a:spLocks noGrp="1"/>
          </p:cNvSpPr>
          <p:nvPr>
            <p:ph type="title"/>
          </p:nvPr>
        </p:nvSpPr>
        <p:spPr/>
        <p:txBody>
          <a:bodyPr/>
          <a:lstStyle/>
          <a:p>
            <a:r>
              <a:rPr lang="en-US" dirty="0" smtClean="0"/>
              <a:t>Demonstration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hlinkClick r:id="rId2"/>
            </a:endParaRPr>
          </a:p>
          <a:p>
            <a:r>
              <a:rPr lang="en-US" dirty="0" smtClean="0">
                <a:hlinkClick r:id="rId2"/>
              </a:rPr>
              <a:t>Milgram Study</a:t>
            </a:r>
          </a:p>
          <a:p>
            <a:r>
              <a:rPr lang="en-US" dirty="0" smtClean="0">
                <a:hlinkClick r:id="rId2"/>
              </a:rPr>
              <a:t>https</a:t>
            </a:r>
            <a:r>
              <a:rPr lang="en-US" dirty="0">
                <a:hlinkClick r:id="rId2"/>
              </a:rPr>
              <a:t>://</a:t>
            </a:r>
            <a:r>
              <a:rPr lang="en-US" dirty="0" smtClean="0">
                <a:hlinkClick r:id="rId2"/>
              </a:rPr>
              <a:t>www.youtube.com/watch?v=yr5cjyokVUs</a:t>
            </a:r>
            <a:r>
              <a:rPr lang="en-US" dirty="0" smtClean="0"/>
              <a:t>  </a:t>
            </a:r>
          </a:p>
          <a:p>
            <a:endParaRPr lang="en-US" dirty="0"/>
          </a:p>
          <a:p>
            <a:r>
              <a:rPr lang="en-US" dirty="0" smtClean="0"/>
              <a:t>Zimbardo Study: </a:t>
            </a:r>
            <a:r>
              <a:rPr lang="en-US" dirty="0" smtClean="0">
                <a:hlinkClick r:id="rId3"/>
              </a:rPr>
              <a:t>https</a:t>
            </a:r>
            <a:r>
              <a:rPr lang="en-US" dirty="0">
                <a:hlinkClick r:id="rId3"/>
              </a:rPr>
              <a:t>://</a:t>
            </a:r>
            <a:r>
              <a:rPr lang="en-US" dirty="0" smtClean="0">
                <a:hlinkClick r:id="rId3"/>
              </a:rPr>
              <a:t>www.youtube.com/watch?v=ndBnlj0bMFA</a:t>
            </a:r>
            <a:r>
              <a:rPr lang="en-US" dirty="0" smtClean="0"/>
              <a: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49251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Trade your free-response paper with a partner.  We will go through each term point-by-point to grade the response and help you understand how free-response questions are graded.</a:t>
            </a:r>
            <a:endParaRPr lang="en-US" dirty="0"/>
          </a:p>
        </p:txBody>
      </p:sp>
      <p:sp>
        <p:nvSpPr>
          <p:cNvPr id="2" name="Title 1"/>
          <p:cNvSpPr>
            <a:spLocks noGrp="1"/>
          </p:cNvSpPr>
          <p:nvPr>
            <p:ph type="title"/>
          </p:nvPr>
        </p:nvSpPr>
        <p:spPr/>
        <p:txBody>
          <a:bodyPr/>
          <a:lstStyle/>
          <a:p>
            <a:r>
              <a:rPr lang="en-US" dirty="0" smtClean="0"/>
              <a:t>Free-Response Grading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In a group, </a:t>
            </a:r>
            <a:r>
              <a:rPr lang="en-US" u="sng" dirty="0" smtClean="0"/>
              <a:t>diffusion of responsibility</a:t>
            </a:r>
            <a:r>
              <a:rPr lang="en-US" dirty="0" smtClean="0"/>
              <a:t> occurs when there are multiple people around.  Each person assumes another will take action, and so no one works to address an issue.  In the example above, students may have walked by the trash because they all assumed someone else would pick it up so they didn’t have to.</a:t>
            </a:r>
            <a:endParaRPr lang="en-US" dirty="0"/>
          </a:p>
        </p:txBody>
      </p:sp>
      <p:sp>
        <p:nvSpPr>
          <p:cNvPr id="2" name="Title 1"/>
          <p:cNvSpPr>
            <a:spLocks noGrp="1"/>
          </p:cNvSpPr>
          <p:nvPr>
            <p:ph type="title"/>
          </p:nvPr>
        </p:nvSpPr>
        <p:spPr/>
        <p:txBody>
          <a:bodyPr/>
          <a:lstStyle/>
          <a:p>
            <a:r>
              <a:rPr lang="en-US" dirty="0" smtClean="0"/>
              <a:t>Diffusion of Responsibility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smtClean="0"/>
              <a:t>Social roles</a:t>
            </a:r>
            <a:r>
              <a:rPr lang="en-US" dirty="0" smtClean="0"/>
              <a:t> are the parts different people are expected to play in the group.  Ms. Greenwald’s role is to be an administrator and make sure students are following rules and are acting responsibly.  </a:t>
            </a:r>
          </a:p>
          <a:p>
            <a:endParaRPr lang="en-US" dirty="0" smtClean="0"/>
          </a:p>
          <a:p>
            <a:r>
              <a:rPr lang="en-US" dirty="0" smtClean="0"/>
              <a:t>(could also talk about student roles)</a:t>
            </a:r>
            <a:endParaRPr lang="en-US" dirty="0"/>
          </a:p>
        </p:txBody>
      </p:sp>
      <p:sp>
        <p:nvSpPr>
          <p:cNvPr id="2" name="Title 1"/>
          <p:cNvSpPr>
            <a:spLocks noGrp="1"/>
          </p:cNvSpPr>
          <p:nvPr>
            <p:ph type="title"/>
          </p:nvPr>
        </p:nvSpPr>
        <p:spPr/>
        <p:txBody>
          <a:bodyPr/>
          <a:lstStyle/>
          <a:p>
            <a:r>
              <a:rPr lang="en-US" dirty="0" smtClean="0"/>
              <a:t>Social Roles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People commit the </a:t>
            </a:r>
            <a:r>
              <a:rPr lang="en-US" u="sng" dirty="0" smtClean="0"/>
              <a:t>fundamental attribution error</a:t>
            </a:r>
            <a:r>
              <a:rPr lang="en-US" dirty="0" smtClean="0"/>
              <a:t> when they overestimate a person’s disposition and underestimate the situation when evaluating someone else’s behavior.  Ms. Greenwald committed this error when she assumed students weren’t picking up trash because they were lazy, rather than a situational reason like they didn’t see it or they were late for class.</a:t>
            </a:r>
            <a:endParaRPr lang="en-US" dirty="0"/>
          </a:p>
        </p:txBody>
      </p:sp>
      <p:sp>
        <p:nvSpPr>
          <p:cNvPr id="2" name="Title 1"/>
          <p:cNvSpPr>
            <a:spLocks noGrp="1"/>
          </p:cNvSpPr>
          <p:nvPr>
            <p:ph type="title"/>
          </p:nvPr>
        </p:nvSpPr>
        <p:spPr/>
        <p:txBody>
          <a:bodyPr/>
          <a:lstStyle/>
          <a:p>
            <a:r>
              <a:rPr lang="en-US" dirty="0" smtClean="0"/>
              <a:t>Fundamental Attribution Error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a person does what they are told by an authority figure they demonstrate </a:t>
            </a:r>
            <a:r>
              <a:rPr lang="en-US" u="sng" dirty="0" smtClean="0"/>
              <a:t>obedience</a:t>
            </a:r>
            <a:r>
              <a:rPr lang="en-US" dirty="0" smtClean="0"/>
              <a:t>.   Diego demonstrated obedience when he followed Ms Greenwald’s orders and picked up the trash. </a:t>
            </a:r>
            <a:endParaRPr lang="en-US" dirty="0"/>
          </a:p>
        </p:txBody>
      </p:sp>
      <p:sp>
        <p:nvSpPr>
          <p:cNvPr id="2" name="Title 1"/>
          <p:cNvSpPr>
            <a:spLocks noGrp="1"/>
          </p:cNvSpPr>
          <p:nvPr>
            <p:ph type="title"/>
          </p:nvPr>
        </p:nvSpPr>
        <p:spPr/>
        <p:txBody>
          <a:bodyPr/>
          <a:lstStyle/>
          <a:p>
            <a:r>
              <a:rPr lang="en-US" dirty="0" smtClean="0"/>
              <a:t>Obedience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When people follow the group they are </a:t>
            </a:r>
            <a:r>
              <a:rPr lang="en-US" u="sng" dirty="0" smtClean="0"/>
              <a:t>conforming</a:t>
            </a:r>
            <a:r>
              <a:rPr lang="en-US" dirty="0" smtClean="0"/>
              <a:t>.  On the blacktop, students began to conform and pick up trash because they saw other students doing it.</a:t>
            </a:r>
            <a:endParaRPr lang="en-US" dirty="0"/>
          </a:p>
        </p:txBody>
      </p:sp>
      <p:sp>
        <p:nvSpPr>
          <p:cNvPr id="2" name="Title 1"/>
          <p:cNvSpPr>
            <a:spLocks noGrp="1"/>
          </p:cNvSpPr>
          <p:nvPr>
            <p:ph type="title"/>
          </p:nvPr>
        </p:nvSpPr>
        <p:spPr/>
        <p:txBody>
          <a:bodyPr>
            <a:normAutofit/>
          </a:bodyPr>
          <a:lstStyle/>
          <a:p>
            <a:r>
              <a:rPr lang="en-US" dirty="0" smtClean="0"/>
              <a:t>Conformity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1832</TotalTime>
  <Words>555</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Do Now: Level-up quiz, take out HW</vt:lpstr>
      <vt:lpstr>Demonstration</vt:lpstr>
      <vt:lpstr>PowerPoint Presentation</vt:lpstr>
      <vt:lpstr>Free-Response Grading</vt:lpstr>
      <vt:lpstr>Diffusion of Responsibility</vt:lpstr>
      <vt:lpstr>Social Roles</vt:lpstr>
      <vt:lpstr>Fundamental Attribution Error</vt:lpstr>
      <vt:lpstr>Obedience</vt:lpstr>
      <vt:lpstr>Conformity</vt:lpstr>
      <vt:lpstr>IV (Independent Variable)</vt:lpstr>
      <vt:lpstr>DV (Dependent Variable</vt:lpstr>
      <vt:lpstr>IRB (Institutional Review Board)</vt:lpstr>
      <vt:lpstr>PowerPoint Presentation</vt:lpstr>
      <vt:lpstr>PowerPoint Presentation</vt:lpstr>
      <vt:lpstr>Superordinate Goal</vt:lpstr>
    </vt:vector>
  </TitlesOfParts>
  <Company>San Jose Collegiate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agreenwald</dc:creator>
  <cp:lastModifiedBy>Alicia Greenwald</cp:lastModifiedBy>
  <cp:revision>19</cp:revision>
  <dcterms:created xsi:type="dcterms:W3CDTF">2012-09-16T14:55:17Z</dcterms:created>
  <dcterms:modified xsi:type="dcterms:W3CDTF">2014-09-13T18:08:25Z</dcterms:modified>
</cp:coreProperties>
</file>