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63" r:id="rId5"/>
    <p:sldId id="257" r:id="rId6"/>
    <p:sldId id="264" r:id="rId7"/>
    <p:sldId id="258" r:id="rId8"/>
    <p:sldId id="259" r:id="rId9"/>
    <p:sldId id="260" r:id="rId10"/>
    <p:sldId id="261" r:id="rId11"/>
    <p:sldId id="262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5E23DC-43AD-45D8-BD47-B048EC0A9C1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46BC60D-3018-4F3F-A836-6318190BE6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Studying the Brain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7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MRI (magnetic resonance imaging)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030941" y="2209800"/>
            <a:ext cx="6777317" cy="350897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= a technique that uses magnetic fields and radio waves to produce computer-generated images of soft tissue.  MRI scans show brain anatomy.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>
          <a:xfrm>
            <a:off x="152400" y="6172200"/>
            <a:ext cx="685800" cy="5334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9637" name="Picture 7" descr="https://encrypted-tbn1.gstatic.com/images?q=tbn:ANd9GcTHKVVo_qGSyLg4YMwMoWgDUsAWLzFVHl0-RAkEI3pYtpEvvH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1148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 descr="https://encrypted-tbn2.gstatic.com/images?q=tbn:ANd9GcT52giXlIyF3ITLums8SSpfK0A03CUiqaLYDzw8OQ2R1pcjREDh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24275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fMRI (functional MRI)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3000" smtClean="0">
                <a:latin typeface="Arial" charset="0"/>
                <a:cs typeface="Arial" charset="0"/>
              </a:rPr>
              <a:t>= a technique for revealing bloodflow and, therefore, brain activity by comparing successive MRI scans.  fMRI scans show brain function.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>
          <a:xfrm>
            <a:off x="152400" y="6172200"/>
            <a:ext cx="685800" cy="5334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0661" name="Picture 7" descr="https://encrypted-tbn1.gstatic.com/images?q=tbn:ANd9GcSt-H606oTcJYhqicAzL2nsrFgESoXSqzHjjTdOmZ8kGMRhARbv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40150"/>
            <a:ext cx="22098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9" descr="http://hpl.uchicago.edu/Home/Home_Pictures/prettyBrai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57488"/>
            <a:ext cx="3948113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1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8719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With Your Assigned Partner on the MC packet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0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3A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525780" indent="-457200">
              <a:buAutoNum type="arabicPeriod"/>
            </a:pPr>
            <a:r>
              <a:rPr lang="en-US" dirty="0" smtClean="0"/>
              <a:t>C</a:t>
            </a:r>
          </a:p>
          <a:p>
            <a:pPr marL="525780" indent="-457200">
              <a:buAutoNum type="arabicPeriod"/>
            </a:pPr>
            <a:r>
              <a:rPr lang="en-US" dirty="0" smtClean="0"/>
              <a:t>A</a:t>
            </a:r>
          </a:p>
          <a:p>
            <a:pPr marL="525780" indent="-457200">
              <a:buAutoNum type="arabicPeriod"/>
            </a:pPr>
            <a:r>
              <a:rPr lang="en-US" dirty="0" smtClean="0"/>
              <a:t>D</a:t>
            </a:r>
          </a:p>
          <a:p>
            <a:pPr marL="525780" indent="-457200">
              <a:buAutoNum type="arabicPeriod"/>
            </a:pPr>
            <a:r>
              <a:rPr lang="en-US" dirty="0" smtClean="0"/>
              <a:t>B</a:t>
            </a:r>
          </a:p>
          <a:p>
            <a:pPr marL="525780" indent="-457200">
              <a:buAutoNum type="arabicPeriod"/>
            </a:pPr>
            <a:r>
              <a:rPr lang="en-US" dirty="0" smtClean="0"/>
              <a:t>A</a:t>
            </a:r>
          </a:p>
          <a:p>
            <a:pPr marL="525780" indent="-457200">
              <a:buAutoNum type="arabicPeriod"/>
            </a:pPr>
            <a:r>
              <a:rPr lang="en-US" dirty="0" smtClean="0"/>
              <a:t>A</a:t>
            </a:r>
          </a:p>
          <a:p>
            <a:pPr marL="525780" indent="-457200">
              <a:buAutoNum type="arabicPeriod"/>
            </a:pPr>
            <a:r>
              <a:rPr lang="en-US" dirty="0" smtClean="0"/>
              <a:t>E</a:t>
            </a:r>
          </a:p>
          <a:p>
            <a:pPr marL="525780" indent="-457200">
              <a:buAutoNum type="arabicPeriod"/>
            </a:pPr>
            <a:r>
              <a:rPr lang="en-US" dirty="0" smtClean="0"/>
              <a:t>E</a:t>
            </a:r>
          </a:p>
          <a:p>
            <a:pPr marL="525780" indent="-457200">
              <a:buAutoNum type="arabicPeriod"/>
            </a:pPr>
            <a:r>
              <a:rPr lang="en-US" dirty="0" smtClean="0"/>
              <a:t>A</a:t>
            </a:r>
          </a:p>
          <a:p>
            <a:pPr marL="525780" indent="-457200">
              <a:buAutoNum type="arabicPeriod"/>
            </a:pPr>
            <a:r>
              <a:rPr lang="en-US" dirty="0" smtClean="0"/>
              <a:t>D</a:t>
            </a:r>
          </a:p>
          <a:p>
            <a:pPr marL="525780" indent="-457200">
              <a:buAutoNum type="arabicPeriod"/>
            </a:pPr>
            <a:r>
              <a:rPr lang="en-US" dirty="0" smtClean="0"/>
              <a:t>B</a:t>
            </a:r>
          </a:p>
          <a:p>
            <a:pPr marL="525780" indent="-457200">
              <a:buAutoNum type="arabicPeriod"/>
            </a:pPr>
            <a:r>
              <a:rPr lang="en-US" dirty="0" smtClean="0"/>
              <a:t>A</a:t>
            </a:r>
          </a:p>
          <a:p>
            <a:pPr marL="525780" indent="-457200">
              <a:buAutoNum type="arabicPeriod"/>
            </a:pPr>
            <a:r>
              <a:rPr lang="en-US" dirty="0" smtClean="0"/>
              <a:t>A</a:t>
            </a:r>
          </a:p>
          <a:p>
            <a:pPr marL="525780" indent="-457200">
              <a:buAutoNum type="arabicPeriod"/>
            </a:pPr>
            <a:r>
              <a:rPr lang="en-US" dirty="0" smtClean="0"/>
              <a:t>C</a:t>
            </a:r>
          </a:p>
          <a:p>
            <a:pPr marL="525780" indent="-457200">
              <a:buAutoNum type="arabicPeriod"/>
            </a:pPr>
            <a:r>
              <a:rPr lang="en-US" dirty="0" smtClean="0"/>
              <a:t>B</a:t>
            </a:r>
          </a:p>
          <a:p>
            <a:pPr marL="525780" indent="-457200">
              <a:buAutoNum type="arabicPeriod"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FRQ: Info travels in nervous system within &amp; between neurons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3B Answers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525780" indent="-457200">
              <a:buAutoNum type="arabicPeriod"/>
            </a:pPr>
            <a:r>
              <a:rPr lang="en-US" dirty="0" smtClean="0"/>
              <a:t>E</a:t>
            </a:r>
          </a:p>
          <a:p>
            <a:pPr marL="525780" indent="-457200">
              <a:buAutoNum type="arabicPeriod"/>
            </a:pPr>
            <a:r>
              <a:rPr lang="en-US" dirty="0" smtClean="0"/>
              <a:t>B</a:t>
            </a:r>
          </a:p>
          <a:p>
            <a:pPr marL="525780" indent="-457200">
              <a:buAutoNum type="arabicPeriod"/>
            </a:pPr>
            <a:r>
              <a:rPr lang="en-US" dirty="0" smtClean="0"/>
              <a:t>E</a:t>
            </a:r>
          </a:p>
          <a:p>
            <a:pPr marL="525780" indent="-457200">
              <a:buAutoNum type="arabicPeriod"/>
            </a:pPr>
            <a:r>
              <a:rPr lang="en-US" dirty="0" smtClean="0"/>
              <a:t>B</a:t>
            </a:r>
          </a:p>
          <a:p>
            <a:pPr marL="525780" indent="-457200">
              <a:buAutoNum type="arabicPeriod"/>
            </a:pPr>
            <a:r>
              <a:rPr lang="en-US" dirty="0" smtClean="0"/>
              <a:t>D</a:t>
            </a:r>
          </a:p>
          <a:p>
            <a:pPr marL="525780" indent="-457200">
              <a:buAutoNum type="arabicPeriod"/>
            </a:pPr>
            <a:r>
              <a:rPr lang="en-US" dirty="0" smtClean="0"/>
              <a:t>A</a:t>
            </a:r>
          </a:p>
          <a:p>
            <a:pPr marL="525780" indent="-457200">
              <a:buAutoNum type="arabicPeriod"/>
            </a:pPr>
            <a:r>
              <a:rPr lang="en-US" dirty="0" smtClean="0"/>
              <a:t>A</a:t>
            </a:r>
          </a:p>
          <a:p>
            <a:pPr marL="525780" indent="-457200">
              <a:buAutoNum type="arabicPeriod"/>
            </a:pPr>
            <a:r>
              <a:rPr lang="en-US" dirty="0" smtClean="0"/>
              <a:t>C</a:t>
            </a:r>
          </a:p>
          <a:p>
            <a:pPr marL="525780" indent="-457200">
              <a:buAutoNum type="arabicPeriod"/>
            </a:pPr>
            <a:r>
              <a:rPr lang="en-US" dirty="0" smtClean="0"/>
              <a:t>C</a:t>
            </a:r>
          </a:p>
          <a:p>
            <a:pPr marL="525780" indent="-457200">
              <a:buAutoNum type="arabicPeriod"/>
            </a:pPr>
            <a:r>
              <a:rPr lang="en-US" dirty="0" smtClean="0"/>
              <a:t>D</a:t>
            </a:r>
          </a:p>
          <a:p>
            <a:pPr marL="525780" indent="-457200">
              <a:buAutoNum type="arabicPeriod"/>
            </a:pPr>
            <a:r>
              <a:rPr lang="en-US" dirty="0" smtClean="0"/>
              <a:t>C</a:t>
            </a:r>
          </a:p>
          <a:p>
            <a:pPr marL="525780" indent="-457200">
              <a:buAutoNum type="arabicPeriod"/>
            </a:pPr>
            <a:r>
              <a:rPr lang="en-US" dirty="0" smtClean="0"/>
              <a:t>E</a:t>
            </a:r>
          </a:p>
          <a:p>
            <a:pPr marL="525780" indent="-457200">
              <a:buAutoNum type="arabicPeriod"/>
            </a:pPr>
            <a:r>
              <a:rPr lang="en-US" dirty="0" smtClean="0"/>
              <a:t>C</a:t>
            </a:r>
          </a:p>
          <a:p>
            <a:pPr marL="525780" indent="-457200">
              <a:buAutoNum type="arabicPeriod"/>
            </a:pPr>
            <a:r>
              <a:rPr lang="en-US" dirty="0" smtClean="0"/>
              <a:t>C</a:t>
            </a:r>
          </a:p>
          <a:p>
            <a:pPr marL="525780" indent="-457200">
              <a:buAutoNum type="arabicPeriod"/>
            </a:pPr>
            <a:r>
              <a:rPr lang="en-US" dirty="0" smtClean="0"/>
              <a:t>B</a:t>
            </a:r>
          </a:p>
          <a:p>
            <a:pPr marL="68580" indent="0">
              <a:buNone/>
            </a:pPr>
            <a:r>
              <a:rPr lang="en-US" dirty="0" smtClean="0"/>
              <a:t>FRQ: Brain injury &amp; loss of function</a:t>
            </a:r>
          </a:p>
          <a:p>
            <a:pPr marL="52578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3C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  <a:extLst/>
        </p:spPr>
        <p:txBody>
          <a:bodyPr numCol="2"/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A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A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B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C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E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D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B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B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A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C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E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D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A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C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smtClean="0"/>
              <a:t>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FRQ: Fraternal vs. Identical twins, </a:t>
            </a:r>
            <a:r>
              <a:rPr lang="en-US" dirty="0"/>
              <a:t>t</a:t>
            </a:r>
            <a:r>
              <a:rPr lang="en-US" dirty="0" smtClean="0"/>
              <a:t>win studies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4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538963"/>
              </p:ext>
            </p:extLst>
          </p:nvPr>
        </p:nvGraphicFramePr>
        <p:xfrm>
          <a:off x="457200" y="326571"/>
          <a:ext cx="83820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 for Studying the Brain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Shows Structure or Function?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Words/Phrases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Image/Mnemonic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 Scan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PET Scan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fMRI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42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endParaRPr lang="en-US" altLang="en-US" sz="4000" i="1" dirty="0" smtClean="0">
              <a:latin typeface="Arial" charset="0"/>
              <a:cs typeface="Aria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  <a:hlinkClick r:id="" action="ppaction://noaction"/>
              </a:rPr>
              <a:t>Lesion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143000"/>
            <a:ext cx="51339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Lesion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= tissue destruction; a brain lesion is a naturally or experimentally caused destruction of brain tissue.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>
          <a:xfrm>
            <a:off x="152400" y="6172200"/>
            <a:ext cx="685800" cy="5334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Recording the Brain’s Electrical Activity</a:t>
            </a:r>
            <a:endParaRPr lang="en-US" altLang="en-US" sz="3600" i="1" dirty="0" smtClean="0">
              <a:latin typeface="Arial" charset="0"/>
              <a:cs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40416" y="1752299"/>
            <a:ext cx="7589184" cy="3508977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charset="0"/>
                <a:cs typeface="Arial" charset="0"/>
                <a:hlinkClick r:id="" action="ppaction://noaction"/>
              </a:rPr>
              <a:t>Electroencephalogram (EEG)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8196" name="Picture 3" descr="MyAP1e_fig_3b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428625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s://encrypted-tbn3.gstatic.com/images?q=tbn:ANd9GcQkiPirJouyGXg1hguoUqoFIkgQKDa6zN2xcr7b2W9KhFJoO0F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828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http://loverev.files.wordpress.com/2010/03/e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22788"/>
            <a:ext cx="27336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7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Electroencephalogram (EEG)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= an amplified recording of the waves of electrical activity that sweep across the brain’s surface.  These waves are measured by electrodes placed on the scalp.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>
          <a:xfrm>
            <a:off x="152400" y="6172200"/>
            <a:ext cx="685800" cy="5334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24744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CT (computed tomography) Scan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95300" y="1646237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400" dirty="0" smtClean="0">
                <a:latin typeface="Arial" charset="0"/>
                <a:cs typeface="Arial" charset="0"/>
              </a:rPr>
              <a:t>= a series of X-ray photographs taken from different angles and combined by computer into a composite representation of a slice through the body.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Also called CAT scan.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>
          <a:xfrm>
            <a:off x="152400" y="6172200"/>
            <a:ext cx="685800" cy="5334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7589" name="Picture 7" descr="http://endocrinesurgery.ucla.edu/images/adm_tst_ct_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13075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9" descr="https://encrypted-tbn2.gstatic.com/images?q=tbn:ANd9GcSGN7EAYqG9dndpka_ZzOnruo5NqhKg6d3yHnz1CdIE6h882F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3" y="3686968"/>
            <a:ext cx="35941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0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PET (positron emission tomography) Scan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= a visual display of brain activity that detects where a radioactive form of glucose goes while the brain performs a given task.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</p:cNvPr>
          <p:cNvSpPr/>
          <p:nvPr/>
        </p:nvSpPr>
        <p:spPr>
          <a:xfrm>
            <a:off x="152400" y="6172200"/>
            <a:ext cx="685800" cy="5334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8613" name="Picture 7" descr="https://encrypted-tbn2.gstatic.com/images?q=tbn:ANd9GcTLT-P58JRbteUe50dge_aIfSjiERBTvc3c6POb4lGvfBH6lzrS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30480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4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3042</TotalTime>
  <Words>306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Methods for Studying the Brain</vt:lpstr>
      <vt:lpstr>3C Answers</vt:lpstr>
      <vt:lpstr>PowerPoint Presentation</vt:lpstr>
      <vt:lpstr> </vt:lpstr>
      <vt:lpstr>Lesion</vt:lpstr>
      <vt:lpstr>Recording the Brain’s Electrical Activity</vt:lpstr>
      <vt:lpstr>Electroencephalogram (EEG)</vt:lpstr>
      <vt:lpstr>CT (computed tomography) Scan</vt:lpstr>
      <vt:lpstr>PET (positron emission tomography) Scan</vt:lpstr>
      <vt:lpstr>MRI (magnetic resonance imaging)</vt:lpstr>
      <vt:lpstr>fMRI (functional MRI)</vt:lpstr>
      <vt:lpstr>Work With Your Assigned Partner on the MC packet to Review</vt:lpstr>
      <vt:lpstr>Unit 3A Answers</vt:lpstr>
      <vt:lpstr>Unit 3B Answers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for Studying the Brain</dc:title>
  <dc:creator>Alicia Greenwald</dc:creator>
  <cp:lastModifiedBy>Alicia Greenwald</cp:lastModifiedBy>
  <cp:revision>4</cp:revision>
  <dcterms:created xsi:type="dcterms:W3CDTF">2014-11-14T17:41:58Z</dcterms:created>
  <dcterms:modified xsi:type="dcterms:W3CDTF">2014-11-16T20:24:58Z</dcterms:modified>
</cp:coreProperties>
</file>