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61" r:id="rId4"/>
    <p:sldId id="264" r:id="rId5"/>
    <p:sldId id="265" r:id="rId6"/>
    <p:sldId id="262" r:id="rId7"/>
    <p:sldId id="263" r:id="rId8"/>
    <p:sldId id="258" r:id="rId9"/>
    <p:sldId id="259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56BB0-C146-44C1-8EFE-53098DDF0D38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DBF36-668A-4DF0-AA66-2C2F45E80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9451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DBF36-668A-4DF0-AA66-2C2F45E8005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847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ABA-5754-4005-9CE1-9E1998262C42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D0725C0-5079-4C01-B234-0D1C7ACAF3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ABA-5754-4005-9CE1-9E1998262C42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25C0-5079-4C01-B234-0D1C7ACAF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ABA-5754-4005-9CE1-9E1998262C42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25C0-5079-4C01-B234-0D1C7ACAF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ABA-5754-4005-9CE1-9E1998262C42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25C0-5079-4C01-B234-0D1C7ACAF3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ABA-5754-4005-9CE1-9E1998262C42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0725C0-5079-4C01-B234-0D1C7ACAF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ABA-5754-4005-9CE1-9E1998262C42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25C0-5079-4C01-B234-0D1C7ACAF3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ABA-5754-4005-9CE1-9E1998262C42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25C0-5079-4C01-B234-0D1C7ACAF3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ABA-5754-4005-9CE1-9E1998262C42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25C0-5079-4C01-B234-0D1C7ACAF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ABA-5754-4005-9CE1-9E1998262C42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25C0-5079-4C01-B234-0D1C7ACAF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ABA-5754-4005-9CE1-9E1998262C42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25C0-5079-4C01-B234-0D1C7ACAF3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ABA-5754-4005-9CE1-9E1998262C42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0725C0-5079-4C01-B234-0D1C7ACAF3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4DCABA-5754-4005-9CE1-9E1998262C42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D0725C0-5079-4C01-B234-0D1C7ACAF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Now: Take out your HW &amp; Work on your Level-Up Quizzes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Statistical Significance</a:t>
            </a:r>
          </a:p>
        </p:txBody>
      </p:sp>
      <p:sp>
        <p:nvSpPr>
          <p:cNvPr id="11469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Arial" charset="0"/>
                <a:cs typeface="Arial" charset="0"/>
              </a:rPr>
              <a:t>= a statistical statement of how likely it is that an obtained result occurred by chance.</a:t>
            </a:r>
          </a:p>
          <a:p>
            <a:pPr eaLnBrk="1" hangingPunct="1">
              <a:buFont typeface="Arial" charset="0"/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Arial" charset="0"/>
                <a:cs typeface="Arial" charset="0"/>
              </a:rPr>
              <a:t>Represented by a p-value.  The p-value is a statistical measure that tells how likely it is that the results were due to chance.</a:t>
            </a:r>
          </a:p>
          <a:p>
            <a:pPr eaLnBrk="1" hangingPunct="1">
              <a:buFont typeface="Arial" charset="0"/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Arial" charset="0"/>
                <a:cs typeface="Arial" charset="0"/>
              </a:rPr>
              <a:t>Researchers need a p-value that is less than .05 to consider their results statistically significant.</a:t>
            </a:r>
          </a:p>
        </p:txBody>
      </p:sp>
      <p:sp>
        <p:nvSpPr>
          <p:cNvPr id="4" name="Action Button: Back or Previous 3">
            <a:hlinkClick r:id="" action="ppaction://hlinkshowjump?jump=lastslideviewed" highlightClick="1"/>
          </p:cNvPr>
          <p:cNvSpPr/>
          <p:nvPr/>
        </p:nvSpPr>
        <p:spPr>
          <a:xfrm>
            <a:off x="152400" y="6172200"/>
            <a:ext cx="685800" cy="533400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M&amp;Ms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have been given a “random sample” of M&amp;Ms from the “population” of all M&amp;Ms.  </a:t>
            </a:r>
          </a:p>
          <a:p>
            <a:r>
              <a:rPr lang="en-US" dirty="0" smtClean="0"/>
              <a:t>Open your package and complete your chart.  DO NOT eat your M&amp;Ms yet as this will interfere with your sample and invalidate your results.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962400"/>
            <a:ext cx="3276600" cy="2476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M&amp;Ms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8382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Based on your results, what would you expect the color distribution of M&amp;Ms to be in a typical bag of M&amp;Ms?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Now</a:t>
            </a:r>
            <a:r>
              <a:rPr lang="en-US" dirty="0" smtClean="0"/>
              <a:t>,</a:t>
            </a:r>
            <a:r>
              <a:rPr lang="en-US" dirty="0" smtClean="0"/>
              <a:t> form a </a:t>
            </a:r>
            <a:r>
              <a:rPr lang="en-US" dirty="0" smtClean="0"/>
              <a:t>group of 4-6 students, and re-calculate your distributions based on your combined sample</a:t>
            </a:r>
            <a:r>
              <a:rPr lang="en-US" dirty="0" smtClean="0"/>
              <a:t>.  </a:t>
            </a:r>
            <a:r>
              <a:rPr lang="en-US" dirty="0" smtClean="0"/>
              <a:t>What happens with your results?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905000"/>
            <a:ext cx="16002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4648200"/>
            <a:ext cx="4381500" cy="1854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119"/>
            <a:ext cx="7772400" cy="1143000"/>
          </a:xfrm>
        </p:spPr>
        <p:txBody>
          <a:bodyPr/>
          <a:lstStyle/>
          <a:p>
            <a:r>
              <a:rPr lang="en-US" dirty="0" smtClean="0"/>
              <a:t>M&amp;Ms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839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For the last</a:t>
            </a:r>
            <a:r>
              <a:rPr lang="en-US" dirty="0" smtClean="0"/>
              <a:t> </a:t>
            </a:r>
            <a:r>
              <a:rPr lang="en-US" dirty="0" smtClean="0"/>
              <a:t>few</a:t>
            </a:r>
            <a:r>
              <a:rPr lang="en-US" dirty="0" smtClean="0"/>
              <a:t> </a:t>
            </a:r>
            <a:r>
              <a:rPr lang="en-US" dirty="0" smtClean="0"/>
              <a:t>years I have not been able to find accurate distributions on the Mars website.  </a:t>
            </a:r>
          </a:p>
          <a:p>
            <a:r>
              <a:rPr lang="en-US" dirty="0" smtClean="0"/>
              <a:t>Here is the most accurate info I could find:</a:t>
            </a:r>
          </a:p>
          <a:p>
            <a:r>
              <a:rPr lang="en-US" dirty="0"/>
              <a:t>As of 2008, a book cites these numbers:</a:t>
            </a:r>
          </a:p>
          <a:p>
            <a:pPr lvl="1"/>
            <a:r>
              <a:rPr lang="en-US" dirty="0"/>
              <a:t>Blue – 24%</a:t>
            </a:r>
          </a:p>
          <a:p>
            <a:pPr lvl="1"/>
            <a:r>
              <a:rPr lang="en-US" dirty="0"/>
              <a:t>Orange – 20%</a:t>
            </a:r>
          </a:p>
          <a:p>
            <a:pPr lvl="1"/>
            <a:r>
              <a:rPr lang="en-US" dirty="0"/>
              <a:t>Green – 16%</a:t>
            </a:r>
          </a:p>
          <a:p>
            <a:pPr lvl="1"/>
            <a:r>
              <a:rPr lang="en-US" dirty="0"/>
              <a:t>Yellow – 14%</a:t>
            </a:r>
          </a:p>
          <a:p>
            <a:pPr lvl="1"/>
            <a:r>
              <a:rPr lang="en-US" dirty="0"/>
              <a:t>Brown – 13%</a:t>
            </a:r>
          </a:p>
          <a:p>
            <a:pPr lvl="1"/>
            <a:r>
              <a:rPr lang="en-US" dirty="0"/>
              <a:t>Red – 13</a:t>
            </a:r>
            <a:r>
              <a:rPr lang="en-US" dirty="0" smtClean="0"/>
              <a:t>%</a:t>
            </a:r>
          </a:p>
          <a:p>
            <a:r>
              <a:rPr lang="en-US" dirty="0"/>
              <a:t>I also found a site that claimed the distribution was even (20% for each color)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048000"/>
            <a:ext cx="2497959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1361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about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(Last Question on WKST)</a:t>
            </a:r>
          </a:p>
          <a:p>
            <a:endParaRPr lang="en-US" sz="3600" dirty="0" smtClean="0"/>
          </a:p>
          <a:p>
            <a:r>
              <a:rPr lang="en-US" sz="3600" dirty="0" smtClean="0"/>
              <a:t>Based on this exercise, what conclusions can you draw about generalizing results from a sample?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1858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M&amp;Ms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Now, imagine that you are testing the statement “M&amp;Ms melt in your mouth but not in your hand.”  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 smtClean="0"/>
              <a:t>Answer the questions on your </a:t>
            </a:r>
            <a:r>
              <a:rPr lang="en-US" sz="3600" dirty="0" err="1" smtClean="0"/>
              <a:t>wkst</a:t>
            </a:r>
            <a:r>
              <a:rPr lang="en-US" sz="3600" dirty="0" smtClean="0"/>
              <a:t> with a partner.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M&amp;Ms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Random Selection, Random Assignment, and Representative Sample</a:t>
            </a:r>
          </a:p>
          <a:p>
            <a:endParaRPr lang="en-US" sz="3600" dirty="0"/>
          </a:p>
          <a:p>
            <a:r>
              <a:rPr lang="en-US" sz="3600" dirty="0" smtClean="0"/>
              <a:t>Apply these terms to the M&amp;Ms study you </a:t>
            </a:r>
            <a:r>
              <a:rPr lang="en-US" sz="4400" dirty="0" smtClean="0"/>
              <a:t>have</a:t>
            </a:r>
            <a:r>
              <a:rPr lang="en-US" sz="3600" dirty="0" smtClean="0"/>
              <a:t> described.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Making Inferences</a:t>
            </a:r>
            <a:br>
              <a:rPr lang="en-US" smtClean="0">
                <a:latin typeface="Arial" charset="0"/>
                <a:cs typeface="Arial" charset="0"/>
              </a:rPr>
            </a:br>
            <a:r>
              <a:rPr lang="en-US" sz="3700" i="1" smtClean="0">
                <a:latin typeface="Arial" charset="0"/>
                <a:cs typeface="Arial" charset="0"/>
              </a:rPr>
              <a:t>When Is an Observed Difference Reliable?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" charset="0"/>
                <a:cs typeface="Arial" charset="0"/>
              </a:rPr>
              <a:t>Representative samples are better than biased samples</a:t>
            </a:r>
          </a:p>
          <a:p>
            <a:pPr eaLnBrk="1" hangingPunct="1"/>
            <a:r>
              <a:rPr lang="en-US" sz="4000" smtClean="0">
                <a:latin typeface="Arial" charset="0"/>
                <a:cs typeface="Arial" charset="0"/>
              </a:rPr>
              <a:t>Less-variable observations are more reliable than those that are more variable</a:t>
            </a:r>
          </a:p>
          <a:p>
            <a:pPr eaLnBrk="1" hangingPunct="1"/>
            <a:r>
              <a:rPr lang="en-US" sz="4000" smtClean="0">
                <a:latin typeface="Arial" charset="0"/>
                <a:cs typeface="Arial" charset="0"/>
              </a:rPr>
              <a:t>More cases are better than fewer</a:t>
            </a: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Making Inferences</a:t>
            </a:r>
            <a:br>
              <a:rPr lang="en-US" smtClean="0">
                <a:latin typeface="Arial" charset="0"/>
                <a:cs typeface="Arial" charset="0"/>
              </a:rPr>
            </a:br>
            <a:r>
              <a:rPr lang="en-US" sz="4000" i="1" smtClean="0">
                <a:latin typeface="Arial" charset="0"/>
                <a:cs typeface="Arial" charset="0"/>
              </a:rPr>
              <a:t>When Is a Difference Significant?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" charset="0"/>
                <a:cs typeface="Arial" charset="0"/>
                <a:hlinkClick r:id="" action="ppaction://noaction"/>
              </a:rPr>
              <a:t>Statistical significance</a:t>
            </a:r>
            <a:endParaRPr lang="en-US" sz="40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3600" smtClean="0">
                <a:latin typeface="Arial" charset="0"/>
                <a:cs typeface="Arial" charset="0"/>
              </a:rPr>
              <a:t>The averages are reliable</a:t>
            </a:r>
          </a:p>
          <a:p>
            <a:pPr lvl="1" eaLnBrk="1" hangingPunct="1"/>
            <a:r>
              <a:rPr lang="en-US" sz="3600" smtClean="0">
                <a:latin typeface="Arial" charset="0"/>
                <a:cs typeface="Arial" charset="0"/>
              </a:rPr>
              <a:t>The differences between averages is relatively large</a:t>
            </a:r>
          </a:p>
          <a:p>
            <a:pPr lvl="1" eaLnBrk="1" hangingPunct="1"/>
            <a:r>
              <a:rPr lang="en-US" sz="3600" smtClean="0">
                <a:latin typeface="Arial" charset="0"/>
                <a:cs typeface="Arial" charset="0"/>
              </a:rPr>
              <a:t>Does imply the importance of the results</a:t>
            </a: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</TotalTime>
  <Words>439</Words>
  <Application>Microsoft Macintosh PowerPoint</Application>
  <PresentationFormat>On-screen Show (4:3)</PresentationFormat>
  <Paragraphs>50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Do Now: Take out your HW &amp; Work on your Level-Up Quizzes</vt:lpstr>
      <vt:lpstr>M&amp;Ms Statistics</vt:lpstr>
      <vt:lpstr>M&amp;Ms Statistics</vt:lpstr>
      <vt:lpstr>M&amp;Ms Distribution</vt:lpstr>
      <vt:lpstr>Conclusions about Samples</vt:lpstr>
      <vt:lpstr>M&amp;Ms Statistics</vt:lpstr>
      <vt:lpstr>M&amp;Ms Statistics</vt:lpstr>
      <vt:lpstr>Making Inferences When Is an Observed Difference Reliable?</vt:lpstr>
      <vt:lpstr>Making Inferences When Is a Difference Significant?</vt:lpstr>
      <vt:lpstr>Statistical Significance</vt:lpstr>
    </vt:vector>
  </TitlesOfParts>
  <Company>San Jose Collegiate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 Take out your HW &amp; Work on your Level-Up Quizzes</dc:title>
  <dc:creator>agreenwald</dc:creator>
  <cp:lastModifiedBy>Alicia Greenwald</cp:lastModifiedBy>
  <cp:revision>7</cp:revision>
  <dcterms:created xsi:type="dcterms:W3CDTF">2014-09-07T15:52:56Z</dcterms:created>
  <dcterms:modified xsi:type="dcterms:W3CDTF">2014-09-07T16:46:54Z</dcterms:modified>
</cp:coreProperties>
</file>