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62" r:id="rId2"/>
    <p:sldId id="265" r:id="rId3"/>
    <p:sldId id="263" r:id="rId4"/>
    <p:sldId id="264" r:id="rId5"/>
    <p:sldId id="272" r:id="rId6"/>
    <p:sldId id="273" r:id="rId7"/>
    <p:sldId id="271" r:id="rId8"/>
    <p:sldId id="270" r:id="rId9"/>
    <p:sldId id="267" r:id="rId10"/>
    <p:sldId id="268" r:id="rId11"/>
    <p:sldId id="269" r:id="rId12"/>
    <p:sldId id="274" r:id="rId13"/>
    <p:sldId id="277" r:id="rId14"/>
    <p:sldId id="276" r:id="rId15"/>
    <p:sldId id="291" r:id="rId16"/>
    <p:sldId id="292" r:id="rId17"/>
    <p:sldId id="293" r:id="rId18"/>
    <p:sldId id="278" r:id="rId19"/>
    <p:sldId id="279" r:id="rId20"/>
    <p:sldId id="280" r:id="rId21"/>
    <p:sldId id="288" r:id="rId22"/>
    <p:sldId id="281" r:id="rId23"/>
    <p:sldId id="282" r:id="rId24"/>
    <p:sldId id="283" r:id="rId25"/>
    <p:sldId id="284" r:id="rId26"/>
    <p:sldId id="285" r:id="rId27"/>
    <p:sldId id="287" r:id="rId28"/>
    <p:sldId id="286" r:id="rId29"/>
    <p:sldId id="290" r:id="rId30"/>
    <p:sldId id="289" r:id="rId31"/>
    <p:sldId id="302" r:id="rId32"/>
    <p:sldId id="304" r:id="rId33"/>
    <p:sldId id="306" r:id="rId34"/>
    <p:sldId id="307" r:id="rId35"/>
    <p:sldId id="305" r:id="rId36"/>
    <p:sldId id="334" r:id="rId37"/>
    <p:sldId id="330" r:id="rId38"/>
    <p:sldId id="332" r:id="rId39"/>
    <p:sldId id="308" r:id="rId40"/>
    <p:sldId id="309"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3" r:id="rId60"/>
    <p:sldId id="303" r:id="rId61"/>
    <p:sldId id="297" r:id="rId62"/>
    <p:sldId id="298" r:id="rId63"/>
    <p:sldId id="296" r:id="rId64"/>
    <p:sldId id="294" r:id="rId65"/>
    <p:sldId id="295" r:id="rId66"/>
    <p:sldId id="299" r:id="rId67"/>
    <p:sldId id="300" r:id="rId68"/>
    <p:sldId id="301" r:id="rId69"/>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3" tIns="47027" rIns="94053" bIns="47027"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186"/>
          </a:xfrm>
          <a:prstGeom prst="rect">
            <a:avLst/>
          </a:prstGeom>
        </p:spPr>
        <p:txBody>
          <a:bodyPr vert="horz" lIns="94053" tIns="47027" rIns="94053" bIns="47027" rtlCol="0"/>
          <a:lstStyle>
            <a:lvl1pPr algn="r">
              <a:defRPr sz="1200"/>
            </a:lvl1pPr>
          </a:lstStyle>
          <a:p>
            <a:fld id="{9C85BCB4-15C1-475A-BEFC-472E9CBD4658}" type="datetimeFigureOut">
              <a:rPr lang="en-US" smtClean="0"/>
              <a:pPr/>
              <a:t>9/4/2015</a:t>
            </a:fld>
            <a:endParaRPr lang="en-US"/>
          </a:p>
        </p:txBody>
      </p:sp>
      <p:sp>
        <p:nvSpPr>
          <p:cNvPr id="4" name="Footer Placeholder 3"/>
          <p:cNvSpPr>
            <a:spLocks noGrp="1"/>
          </p:cNvSpPr>
          <p:nvPr>
            <p:ph type="ftr" sz="quarter" idx="2"/>
          </p:nvPr>
        </p:nvSpPr>
        <p:spPr>
          <a:xfrm>
            <a:off x="0" y="8912899"/>
            <a:ext cx="3066733" cy="469186"/>
          </a:xfrm>
          <a:prstGeom prst="rect">
            <a:avLst/>
          </a:prstGeom>
        </p:spPr>
        <p:txBody>
          <a:bodyPr vert="horz" lIns="94053" tIns="47027" rIns="94053" bIns="47027"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12899"/>
            <a:ext cx="3066733" cy="469186"/>
          </a:xfrm>
          <a:prstGeom prst="rect">
            <a:avLst/>
          </a:prstGeom>
        </p:spPr>
        <p:txBody>
          <a:bodyPr vert="horz" lIns="94053" tIns="47027" rIns="94053" bIns="47027" rtlCol="0" anchor="b"/>
          <a:lstStyle>
            <a:lvl1pPr algn="r">
              <a:defRPr sz="1200"/>
            </a:lvl1pPr>
          </a:lstStyle>
          <a:p>
            <a:fld id="{F7A68C70-DA45-4E55-B650-5D3C4FD1F707}" type="slidenum">
              <a:rPr lang="en-US" smtClean="0"/>
              <a:pPr/>
              <a:t>‹#›</a:t>
            </a:fld>
            <a:endParaRPr lang="en-US"/>
          </a:p>
        </p:txBody>
      </p:sp>
    </p:spTree>
    <p:extLst>
      <p:ext uri="{BB962C8B-B14F-4D97-AF65-F5344CB8AC3E}">
        <p14:creationId xmlns:p14="http://schemas.microsoft.com/office/powerpoint/2010/main" val="4016044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42A628CF-6372-4774-BBD8-9387A733BACF}" type="datetimeFigureOut">
              <a:rPr lang="en-US" smtClean="0"/>
              <a:t>9/4/2015</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57700"/>
            <a:ext cx="5661025" cy="42227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22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912225"/>
            <a:ext cx="3067050" cy="469900"/>
          </a:xfrm>
          <a:prstGeom prst="rect">
            <a:avLst/>
          </a:prstGeom>
        </p:spPr>
        <p:txBody>
          <a:bodyPr vert="horz" lIns="91440" tIns="45720" rIns="91440" bIns="45720" rtlCol="0" anchor="b"/>
          <a:lstStyle>
            <a:lvl1pPr algn="r">
              <a:defRPr sz="1200"/>
            </a:lvl1pPr>
          </a:lstStyle>
          <a:p>
            <a:fld id="{776371F6-A84E-4368-9D92-E56DAB9BDD59}" type="slidenum">
              <a:rPr lang="en-US" smtClean="0"/>
              <a:t>‹#›</a:t>
            </a:fld>
            <a:endParaRPr lang="en-US"/>
          </a:p>
        </p:txBody>
      </p:sp>
    </p:spTree>
    <p:extLst>
      <p:ext uri="{BB962C8B-B14F-4D97-AF65-F5344CB8AC3E}">
        <p14:creationId xmlns:p14="http://schemas.microsoft.com/office/powerpoint/2010/main" val="335430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DBF36-668A-4DF0-AA66-2C2F45E80050}" type="slidenum">
              <a:rPr lang="en-US" smtClean="0"/>
              <a:pPr/>
              <a:t>11</a:t>
            </a:fld>
            <a:endParaRPr lang="en-US"/>
          </a:p>
        </p:txBody>
      </p:sp>
    </p:spTree>
    <p:extLst>
      <p:ext uri="{BB962C8B-B14F-4D97-AF65-F5344CB8AC3E}">
        <p14:creationId xmlns:p14="http://schemas.microsoft.com/office/powerpoint/2010/main" val="312847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DBF36-668A-4DF0-AA66-2C2F45E80050}" type="slidenum">
              <a:rPr lang="en-US" smtClean="0"/>
              <a:pPr/>
              <a:t>14</a:t>
            </a:fld>
            <a:endParaRPr lang="en-US"/>
          </a:p>
        </p:txBody>
      </p:sp>
    </p:spTree>
    <p:extLst>
      <p:ext uri="{BB962C8B-B14F-4D97-AF65-F5344CB8AC3E}">
        <p14:creationId xmlns:p14="http://schemas.microsoft.com/office/powerpoint/2010/main" val="312847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9F7879-BC67-4B47-A8A8-473B5A5A7B48}" type="datetimeFigureOut">
              <a:rPr lang="en-US" smtClean="0"/>
              <a:pPr/>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8EF81-180F-4822-9908-074E00D87E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F7879-BC67-4B47-A8A8-473B5A5A7B48}" type="datetimeFigureOut">
              <a:rPr lang="en-US" smtClean="0"/>
              <a:pPr/>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8EF81-180F-4822-9908-074E00D87E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F7879-BC67-4B47-A8A8-473B5A5A7B48}" type="datetimeFigureOut">
              <a:rPr lang="en-US" smtClean="0"/>
              <a:pPr/>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8EF81-180F-4822-9908-074E00D87E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lipArt Placeholder 2"/>
          <p:cNvSpPr>
            <a:spLocks noGrp="1"/>
          </p:cNvSpPr>
          <p:nvPr>
            <p:ph type="clipArt" sz="half" idx="1"/>
          </p:nvPr>
        </p:nvSpPr>
        <p:spPr>
          <a:xfrm>
            <a:off x="762000" y="1905000"/>
            <a:ext cx="3771900" cy="4038600"/>
          </a:xfrm>
        </p:spPr>
        <p:txBody>
          <a:bodyPr/>
          <a:lstStyle/>
          <a:p>
            <a:pPr lvl="0"/>
            <a:endParaRPr lang="en-US" noProof="0"/>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62000" y="6391275"/>
            <a:ext cx="2057400" cy="457200"/>
          </a:xfrm>
        </p:spPr>
        <p:txBody>
          <a:bodyPr/>
          <a:lstStyle>
            <a:lvl1pPr>
              <a:defRPr>
                <a:latin typeface="Calibri" pitchFamily="-104" charset="0"/>
                <a:ea typeface="ＭＳ Ｐゴシック" pitchFamily="-104" charset="-128"/>
                <a:cs typeface="+mn-cs"/>
              </a:defRPr>
            </a:lvl1pPr>
          </a:lstStyle>
          <a:p>
            <a:pPr>
              <a:defRPr/>
            </a:pPr>
            <a:endParaRPr lang="en-US"/>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858000" y="6400800"/>
            <a:ext cx="1600200" cy="457200"/>
          </a:xfrm>
        </p:spPr>
        <p:txBody>
          <a:bodyPr/>
          <a:lstStyle>
            <a:lvl1pPr>
              <a:defRPr smtClean="0"/>
            </a:lvl1pPr>
          </a:lstStyle>
          <a:p>
            <a:pPr>
              <a:defRPr/>
            </a:pPr>
            <a:fld id="{631E83B6-F388-4B53-B87C-17979598D52C}" type="slidenum">
              <a:rPr lang="en-US" altLang="en-US"/>
              <a:pPr>
                <a:defRPr/>
              </a:pPr>
              <a:t>‹#›</a:t>
            </a:fld>
            <a:endParaRPr lang="en-US" altLang="en-US"/>
          </a:p>
        </p:txBody>
      </p:sp>
    </p:spTree>
    <p:extLst>
      <p:ext uri="{BB962C8B-B14F-4D97-AF65-F5344CB8AC3E}">
        <p14:creationId xmlns:p14="http://schemas.microsoft.com/office/powerpoint/2010/main" val="10156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F7879-BC67-4B47-A8A8-473B5A5A7B48}" type="datetimeFigureOut">
              <a:rPr lang="en-US" smtClean="0"/>
              <a:pPr/>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8EF81-180F-4822-9908-074E00D87E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F7879-BC67-4B47-A8A8-473B5A5A7B48}" type="datetimeFigureOut">
              <a:rPr lang="en-US" smtClean="0"/>
              <a:pPr/>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8EF81-180F-4822-9908-074E00D87E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9F7879-BC67-4B47-A8A8-473B5A5A7B48}" type="datetimeFigureOut">
              <a:rPr lang="en-US" smtClean="0"/>
              <a:pPr/>
              <a:t>9/4/2015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8EF81-180F-4822-9908-074E00D87E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9F7879-BC67-4B47-A8A8-473B5A5A7B48}" type="datetimeFigureOut">
              <a:rPr lang="en-US" smtClean="0"/>
              <a:pPr/>
              <a:t>9/4/2015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8EF81-180F-4822-9908-074E00D87E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9F7879-BC67-4B47-A8A8-473B5A5A7B48}" type="datetimeFigureOut">
              <a:rPr lang="en-US" smtClean="0"/>
              <a:pPr/>
              <a:t>9/4/2015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8EF81-180F-4822-9908-074E00D87E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F7879-BC67-4B47-A8A8-473B5A5A7B48}" type="datetimeFigureOut">
              <a:rPr lang="en-US" smtClean="0"/>
              <a:pPr/>
              <a:t>9/4/2015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8EF81-180F-4822-9908-074E00D87E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F7879-BC67-4B47-A8A8-473B5A5A7B48}" type="datetimeFigureOut">
              <a:rPr lang="en-US" smtClean="0"/>
              <a:pPr/>
              <a:t>9/4/2015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8EF81-180F-4822-9908-074E00D87E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F7879-BC67-4B47-A8A8-473B5A5A7B48}" type="datetimeFigureOut">
              <a:rPr lang="en-US" smtClean="0"/>
              <a:pPr/>
              <a:t>9/4/2015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8EF81-180F-4822-9908-074E00D87E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F7879-BC67-4B47-A8A8-473B5A5A7B48}" type="datetimeFigureOut">
              <a:rPr lang="en-US" smtClean="0"/>
              <a:pPr/>
              <a:t>9/4/2015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8EF81-180F-4822-9908-074E00D87E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b="1" dirty="0" smtClean="0"/>
              <a:t>Complete a level-up quiz.  If you finish early, study for your next quiz.</a:t>
            </a:r>
          </a:p>
          <a:p>
            <a:endParaRPr lang="en-US" b="1" dirty="0" smtClean="0"/>
          </a:p>
          <a:p>
            <a:r>
              <a:rPr lang="en-US" b="1" dirty="0" smtClean="0"/>
              <a:t>Questions about hindsight bias or overconfidence?</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39762"/>
          </a:xfrm>
        </p:spPr>
        <p:txBody>
          <a:bodyPr>
            <a:normAutofit fontScale="90000"/>
          </a:bodyPr>
          <a:lstStyle/>
          <a:p>
            <a:pPr algn="ctr"/>
            <a:r>
              <a:rPr lang="en-US" dirty="0" smtClean="0"/>
              <a:t>M&amp;Ms Statistics</a:t>
            </a:r>
            <a:endParaRPr lang="en-US" dirty="0"/>
          </a:p>
        </p:txBody>
      </p:sp>
      <p:sp>
        <p:nvSpPr>
          <p:cNvPr id="3" name="Content Placeholder 2"/>
          <p:cNvSpPr>
            <a:spLocks noGrp="1"/>
          </p:cNvSpPr>
          <p:nvPr>
            <p:ph sz="quarter" idx="1"/>
          </p:nvPr>
        </p:nvSpPr>
        <p:spPr>
          <a:xfrm>
            <a:off x="533400" y="838200"/>
            <a:ext cx="8382000" cy="4737100"/>
          </a:xfrm>
        </p:spPr>
        <p:txBody>
          <a:bodyPr>
            <a:normAutofit/>
          </a:bodyPr>
          <a:lstStyle/>
          <a:p>
            <a:r>
              <a:rPr lang="en-US" sz="2400" dirty="0" smtClean="0"/>
              <a:t>Based on your results, what would you expect the color distribution of M&amp;Ms to be in a typical bag of M&amp;Ms?</a:t>
            </a:r>
          </a:p>
          <a:p>
            <a:endParaRPr lang="en-US" sz="2400" dirty="0"/>
          </a:p>
          <a:p>
            <a:pPr marL="0" indent="0">
              <a:buNone/>
            </a:pPr>
            <a:endParaRPr lang="en-US" sz="2400" dirty="0" smtClean="0"/>
          </a:p>
          <a:p>
            <a:endParaRPr lang="en-US" sz="2400" dirty="0" smtClean="0"/>
          </a:p>
          <a:p>
            <a:pPr>
              <a:buNone/>
            </a:pPr>
            <a:endParaRPr lang="en-US" sz="2400" dirty="0" smtClean="0"/>
          </a:p>
          <a:p>
            <a:r>
              <a:rPr lang="en-US" sz="2400" dirty="0" smtClean="0"/>
              <a:t>Now, form a group of 4-6 students, and re-calculate your distributions based on your combined sample.  What happens with your results?</a:t>
            </a:r>
            <a:endParaRPr lang="en-US" sz="2400" dirty="0"/>
          </a:p>
        </p:txBody>
      </p:sp>
      <p:pic>
        <p:nvPicPr>
          <p:cNvPr id="4" name="Picture 3"/>
          <p:cNvPicPr>
            <a:picLocks noChangeAspect="1"/>
          </p:cNvPicPr>
          <p:nvPr/>
        </p:nvPicPr>
        <p:blipFill>
          <a:blip r:embed="rId2"/>
          <a:stretch>
            <a:fillRect/>
          </a:stretch>
        </p:blipFill>
        <p:spPr>
          <a:xfrm>
            <a:off x="3636818" y="1676400"/>
            <a:ext cx="1600200" cy="1600200"/>
          </a:xfrm>
          <a:prstGeom prst="rect">
            <a:avLst/>
          </a:prstGeom>
        </p:spPr>
      </p:pic>
      <p:pic>
        <p:nvPicPr>
          <p:cNvPr id="5" name="Picture 4"/>
          <p:cNvPicPr>
            <a:picLocks noChangeAspect="1"/>
          </p:cNvPicPr>
          <p:nvPr/>
        </p:nvPicPr>
        <p:blipFill>
          <a:blip r:embed="rId3"/>
          <a:stretch>
            <a:fillRect/>
          </a:stretch>
        </p:blipFill>
        <p:spPr>
          <a:xfrm>
            <a:off x="3636818" y="4495800"/>
            <a:ext cx="4381500" cy="1854200"/>
          </a:xfrm>
          <a:prstGeom prst="rect">
            <a:avLst/>
          </a:prstGeom>
        </p:spPr>
      </p:pic>
    </p:spTree>
    <p:extLst>
      <p:ext uri="{BB962C8B-B14F-4D97-AF65-F5344CB8AC3E}">
        <p14:creationId xmlns:p14="http://schemas.microsoft.com/office/powerpoint/2010/main" val="2744175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19"/>
            <a:ext cx="7772400" cy="1143000"/>
          </a:xfrm>
        </p:spPr>
        <p:txBody>
          <a:bodyPr/>
          <a:lstStyle/>
          <a:p>
            <a:r>
              <a:rPr lang="en-US" dirty="0" smtClean="0"/>
              <a:t>M&amp;Ms Distribution</a:t>
            </a:r>
            <a:endParaRPr lang="en-US" dirty="0"/>
          </a:p>
        </p:txBody>
      </p:sp>
      <p:sp>
        <p:nvSpPr>
          <p:cNvPr id="3" name="Content Placeholder 2"/>
          <p:cNvSpPr>
            <a:spLocks noGrp="1"/>
          </p:cNvSpPr>
          <p:nvPr>
            <p:ph sz="quarter" idx="1"/>
          </p:nvPr>
        </p:nvSpPr>
        <p:spPr>
          <a:xfrm>
            <a:off x="304800" y="1143000"/>
            <a:ext cx="8839200" cy="5486400"/>
          </a:xfrm>
        </p:spPr>
        <p:txBody>
          <a:bodyPr>
            <a:normAutofit fontScale="92500" lnSpcReduction="10000"/>
          </a:bodyPr>
          <a:lstStyle/>
          <a:p>
            <a:r>
              <a:rPr lang="en-US" dirty="0" smtClean="0"/>
              <a:t>For the last few years I have not been able to find accurate distributions on the Mars website.  </a:t>
            </a:r>
          </a:p>
          <a:p>
            <a:r>
              <a:rPr lang="en-US" dirty="0" smtClean="0"/>
              <a:t>Here is the most accurate info I could find:</a:t>
            </a:r>
          </a:p>
          <a:p>
            <a:r>
              <a:rPr lang="en-US" dirty="0"/>
              <a:t>As of 2008, a book cites these numbers:</a:t>
            </a:r>
          </a:p>
          <a:p>
            <a:pPr lvl="1"/>
            <a:r>
              <a:rPr lang="en-US" dirty="0"/>
              <a:t>Blue – 24%</a:t>
            </a:r>
          </a:p>
          <a:p>
            <a:pPr lvl="1"/>
            <a:r>
              <a:rPr lang="en-US" dirty="0"/>
              <a:t>Orange – 20%</a:t>
            </a:r>
          </a:p>
          <a:p>
            <a:pPr lvl="1"/>
            <a:r>
              <a:rPr lang="en-US" dirty="0"/>
              <a:t>Green – 16%</a:t>
            </a:r>
          </a:p>
          <a:p>
            <a:pPr lvl="1"/>
            <a:r>
              <a:rPr lang="en-US" dirty="0"/>
              <a:t>Yellow – 14%</a:t>
            </a:r>
          </a:p>
          <a:p>
            <a:pPr lvl="1"/>
            <a:r>
              <a:rPr lang="en-US" dirty="0"/>
              <a:t>Brown – 13%</a:t>
            </a:r>
          </a:p>
          <a:p>
            <a:pPr lvl="1"/>
            <a:r>
              <a:rPr lang="en-US" dirty="0"/>
              <a:t>Red – 13</a:t>
            </a:r>
            <a:r>
              <a:rPr lang="en-US" dirty="0" smtClean="0"/>
              <a:t>%</a:t>
            </a:r>
          </a:p>
          <a:p>
            <a:r>
              <a:rPr lang="en-US" dirty="0"/>
              <a:t>I also found a site that claimed the distribution was </a:t>
            </a:r>
            <a:r>
              <a:rPr lang="en-US" dirty="0" smtClean="0"/>
              <a:t>even.</a:t>
            </a:r>
          </a:p>
        </p:txBody>
      </p:sp>
      <p:pic>
        <p:nvPicPr>
          <p:cNvPr id="4" name="Picture 3"/>
          <p:cNvPicPr>
            <a:picLocks noChangeAspect="1"/>
          </p:cNvPicPr>
          <p:nvPr/>
        </p:nvPicPr>
        <p:blipFill>
          <a:blip r:embed="rId3"/>
          <a:stretch>
            <a:fillRect/>
          </a:stretch>
        </p:blipFill>
        <p:spPr>
          <a:xfrm>
            <a:off x="6172200" y="3048000"/>
            <a:ext cx="2497959" cy="2044700"/>
          </a:xfrm>
          <a:prstGeom prst="rect">
            <a:avLst/>
          </a:prstGeom>
        </p:spPr>
      </p:pic>
    </p:spTree>
    <p:extLst>
      <p:ext uri="{BB962C8B-B14F-4D97-AF65-F5344CB8AC3E}">
        <p14:creationId xmlns:p14="http://schemas.microsoft.com/office/powerpoint/2010/main" val="3774773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31423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639762"/>
          </a:xfrm>
        </p:spPr>
        <p:txBody>
          <a:bodyPr>
            <a:normAutofit fontScale="90000"/>
          </a:bodyPr>
          <a:lstStyle/>
          <a:p>
            <a:pPr algn="ctr"/>
            <a:r>
              <a:rPr lang="en-US" dirty="0" smtClean="0"/>
              <a:t>M&amp;Ms Statistics</a:t>
            </a:r>
            <a:endParaRPr lang="en-US" dirty="0"/>
          </a:p>
        </p:txBody>
      </p:sp>
      <p:sp>
        <p:nvSpPr>
          <p:cNvPr id="3" name="Content Placeholder 2"/>
          <p:cNvSpPr>
            <a:spLocks noGrp="1"/>
          </p:cNvSpPr>
          <p:nvPr>
            <p:ph sz="quarter" idx="1"/>
          </p:nvPr>
        </p:nvSpPr>
        <p:spPr>
          <a:xfrm>
            <a:off x="533400" y="838200"/>
            <a:ext cx="8382000" cy="4737100"/>
          </a:xfrm>
        </p:spPr>
        <p:txBody>
          <a:bodyPr>
            <a:normAutofit/>
          </a:bodyPr>
          <a:lstStyle/>
          <a:p>
            <a:r>
              <a:rPr lang="en-US" sz="2400" dirty="0" smtClean="0"/>
              <a:t>Based on your results, what would you expect the color distribution of M&amp;Ms to be in a typical bag of M&amp;Ms?</a:t>
            </a:r>
          </a:p>
          <a:p>
            <a:endParaRPr lang="en-US" sz="2400" dirty="0"/>
          </a:p>
          <a:p>
            <a:pPr marL="0" indent="0">
              <a:buNone/>
            </a:pPr>
            <a:endParaRPr lang="en-US" sz="2400" dirty="0" smtClean="0"/>
          </a:p>
          <a:p>
            <a:endParaRPr lang="en-US" sz="2400" dirty="0" smtClean="0"/>
          </a:p>
          <a:p>
            <a:pPr>
              <a:buNone/>
            </a:pPr>
            <a:endParaRPr lang="en-US" sz="2400" dirty="0" smtClean="0"/>
          </a:p>
          <a:p>
            <a:r>
              <a:rPr lang="en-US" sz="2400" dirty="0" smtClean="0"/>
              <a:t>Now, form a group of 4-6 students, and re-calculate your distributions based on your combined sample.  What happens with your results?</a:t>
            </a:r>
            <a:endParaRPr lang="en-US" sz="2400" dirty="0"/>
          </a:p>
        </p:txBody>
      </p:sp>
      <p:pic>
        <p:nvPicPr>
          <p:cNvPr id="4" name="Picture 3"/>
          <p:cNvPicPr>
            <a:picLocks noChangeAspect="1"/>
          </p:cNvPicPr>
          <p:nvPr/>
        </p:nvPicPr>
        <p:blipFill>
          <a:blip r:embed="rId2"/>
          <a:stretch>
            <a:fillRect/>
          </a:stretch>
        </p:blipFill>
        <p:spPr>
          <a:xfrm>
            <a:off x="3636818" y="1676400"/>
            <a:ext cx="1600200" cy="1600200"/>
          </a:xfrm>
          <a:prstGeom prst="rect">
            <a:avLst/>
          </a:prstGeom>
        </p:spPr>
      </p:pic>
      <p:pic>
        <p:nvPicPr>
          <p:cNvPr id="5" name="Picture 4"/>
          <p:cNvPicPr>
            <a:picLocks noChangeAspect="1"/>
          </p:cNvPicPr>
          <p:nvPr/>
        </p:nvPicPr>
        <p:blipFill>
          <a:blip r:embed="rId3"/>
          <a:stretch>
            <a:fillRect/>
          </a:stretch>
        </p:blipFill>
        <p:spPr>
          <a:xfrm>
            <a:off x="3636818" y="4495800"/>
            <a:ext cx="4381500" cy="1854200"/>
          </a:xfrm>
          <a:prstGeom prst="rect">
            <a:avLst/>
          </a:prstGeom>
        </p:spPr>
      </p:pic>
    </p:spTree>
    <p:extLst>
      <p:ext uri="{BB962C8B-B14F-4D97-AF65-F5344CB8AC3E}">
        <p14:creationId xmlns:p14="http://schemas.microsoft.com/office/powerpoint/2010/main" val="3273991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19"/>
            <a:ext cx="7772400" cy="1143000"/>
          </a:xfrm>
        </p:spPr>
        <p:txBody>
          <a:bodyPr/>
          <a:lstStyle/>
          <a:p>
            <a:r>
              <a:rPr lang="en-US" dirty="0" smtClean="0"/>
              <a:t>M&amp;Ms Distribution</a:t>
            </a:r>
            <a:endParaRPr lang="en-US" dirty="0"/>
          </a:p>
        </p:txBody>
      </p:sp>
      <p:sp>
        <p:nvSpPr>
          <p:cNvPr id="3" name="Content Placeholder 2"/>
          <p:cNvSpPr>
            <a:spLocks noGrp="1"/>
          </p:cNvSpPr>
          <p:nvPr>
            <p:ph sz="quarter" idx="1"/>
          </p:nvPr>
        </p:nvSpPr>
        <p:spPr>
          <a:xfrm>
            <a:off x="304800" y="1143000"/>
            <a:ext cx="8839200" cy="5486400"/>
          </a:xfrm>
        </p:spPr>
        <p:txBody>
          <a:bodyPr>
            <a:normAutofit fontScale="92500" lnSpcReduction="10000"/>
          </a:bodyPr>
          <a:lstStyle/>
          <a:p>
            <a:r>
              <a:rPr lang="en-US" dirty="0" smtClean="0"/>
              <a:t>For the last few years I have not been able to find accurate distributions on the Mars website.  </a:t>
            </a:r>
          </a:p>
          <a:p>
            <a:r>
              <a:rPr lang="en-US" dirty="0" smtClean="0"/>
              <a:t>Here is the most accurate info I could find:</a:t>
            </a:r>
          </a:p>
          <a:p>
            <a:r>
              <a:rPr lang="en-US" dirty="0"/>
              <a:t>As of 2008, a book cites these numbers:</a:t>
            </a:r>
          </a:p>
          <a:p>
            <a:pPr lvl="1"/>
            <a:r>
              <a:rPr lang="en-US" dirty="0"/>
              <a:t>Blue – 24%</a:t>
            </a:r>
          </a:p>
          <a:p>
            <a:pPr lvl="1"/>
            <a:r>
              <a:rPr lang="en-US" dirty="0"/>
              <a:t>Orange – 20%</a:t>
            </a:r>
          </a:p>
          <a:p>
            <a:pPr lvl="1"/>
            <a:r>
              <a:rPr lang="en-US" dirty="0"/>
              <a:t>Green – 16%</a:t>
            </a:r>
          </a:p>
          <a:p>
            <a:pPr lvl="1"/>
            <a:r>
              <a:rPr lang="en-US" dirty="0"/>
              <a:t>Yellow – 14%</a:t>
            </a:r>
          </a:p>
          <a:p>
            <a:pPr lvl="1"/>
            <a:r>
              <a:rPr lang="en-US" dirty="0"/>
              <a:t>Brown – 13%</a:t>
            </a:r>
          </a:p>
          <a:p>
            <a:pPr lvl="1"/>
            <a:r>
              <a:rPr lang="en-US" dirty="0"/>
              <a:t>Red – 13</a:t>
            </a:r>
            <a:r>
              <a:rPr lang="en-US" dirty="0" smtClean="0"/>
              <a:t>%</a:t>
            </a:r>
          </a:p>
          <a:p>
            <a:r>
              <a:rPr lang="en-US" dirty="0"/>
              <a:t>I also found a site that claimed the distribution was </a:t>
            </a:r>
            <a:r>
              <a:rPr lang="en-US" dirty="0" smtClean="0"/>
              <a:t>even.</a:t>
            </a:r>
          </a:p>
        </p:txBody>
      </p:sp>
      <p:pic>
        <p:nvPicPr>
          <p:cNvPr id="4" name="Picture 3"/>
          <p:cNvPicPr>
            <a:picLocks noChangeAspect="1"/>
          </p:cNvPicPr>
          <p:nvPr/>
        </p:nvPicPr>
        <p:blipFill>
          <a:blip r:embed="rId3"/>
          <a:stretch>
            <a:fillRect/>
          </a:stretch>
        </p:blipFill>
        <p:spPr>
          <a:xfrm>
            <a:off x="6172200" y="3048000"/>
            <a:ext cx="2497959" cy="2044700"/>
          </a:xfrm>
          <a:prstGeom prst="rect">
            <a:avLst/>
          </a:prstGeom>
        </p:spPr>
      </p:pic>
    </p:spTree>
    <p:extLst>
      <p:ext uri="{BB962C8B-B14F-4D97-AF65-F5344CB8AC3E}">
        <p14:creationId xmlns:p14="http://schemas.microsoft.com/office/powerpoint/2010/main" val="1153792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M&amp;Ms Statistics</a:t>
            </a:r>
            <a:endParaRPr lang="en-US" dirty="0"/>
          </a:p>
        </p:txBody>
      </p:sp>
      <p:sp>
        <p:nvSpPr>
          <p:cNvPr id="3" name="Content Placeholder 2"/>
          <p:cNvSpPr>
            <a:spLocks noGrp="1"/>
          </p:cNvSpPr>
          <p:nvPr>
            <p:ph sz="quarter" idx="1"/>
          </p:nvPr>
        </p:nvSpPr>
        <p:spPr/>
        <p:txBody>
          <a:bodyPr>
            <a:normAutofit/>
          </a:bodyPr>
          <a:lstStyle/>
          <a:p>
            <a:r>
              <a:rPr lang="en-US" sz="3600" dirty="0" smtClean="0"/>
              <a:t>Random Selection, Random Assignment, and Representative Sample</a:t>
            </a:r>
          </a:p>
          <a:p>
            <a:endParaRPr lang="en-US" sz="3600" dirty="0"/>
          </a:p>
          <a:p>
            <a:r>
              <a:rPr lang="en-US" sz="3600" dirty="0" smtClean="0"/>
              <a:t>Apply these terms to the M&amp;Ms study you </a:t>
            </a:r>
            <a:r>
              <a:rPr lang="en-US" sz="4400" dirty="0" smtClean="0"/>
              <a:t>have</a:t>
            </a:r>
            <a:r>
              <a:rPr lang="en-US" sz="3600" dirty="0" smtClean="0"/>
              <a:t> described.</a:t>
            </a:r>
            <a:endParaRPr lang="en-US" sz="3600" dirty="0"/>
          </a:p>
        </p:txBody>
      </p:sp>
    </p:spTree>
    <p:extLst>
      <p:ext uri="{BB962C8B-B14F-4D97-AF65-F5344CB8AC3E}">
        <p14:creationId xmlns:p14="http://schemas.microsoft.com/office/powerpoint/2010/main" val="2641745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274638"/>
            <a:ext cx="9144000" cy="1143000"/>
          </a:xfrm>
        </p:spPr>
        <p:txBody>
          <a:bodyPr>
            <a:normAutofit fontScale="90000"/>
          </a:bodyPr>
          <a:lstStyle/>
          <a:p>
            <a:pPr eaLnBrk="1" hangingPunct="1"/>
            <a:r>
              <a:rPr lang="en-US" smtClean="0">
                <a:latin typeface="Arial" charset="0"/>
                <a:cs typeface="Arial" charset="0"/>
              </a:rPr>
              <a:t>Making Inferences</a:t>
            </a:r>
            <a:br>
              <a:rPr lang="en-US" smtClean="0">
                <a:latin typeface="Arial" charset="0"/>
                <a:cs typeface="Arial" charset="0"/>
              </a:rPr>
            </a:br>
            <a:r>
              <a:rPr lang="en-US" sz="3700" i="1" smtClean="0">
                <a:latin typeface="Arial" charset="0"/>
                <a:cs typeface="Arial" charset="0"/>
              </a:rPr>
              <a:t>When Is an Observed Difference Reliable?</a:t>
            </a:r>
          </a:p>
        </p:txBody>
      </p:sp>
      <p:sp>
        <p:nvSpPr>
          <p:cNvPr id="68611" name="Content Placeholder 2"/>
          <p:cNvSpPr>
            <a:spLocks noGrp="1"/>
          </p:cNvSpPr>
          <p:nvPr>
            <p:ph sz="quarter" idx="1"/>
          </p:nvPr>
        </p:nvSpPr>
        <p:spPr/>
        <p:txBody>
          <a:bodyPr/>
          <a:lstStyle/>
          <a:p>
            <a:pPr eaLnBrk="1" hangingPunct="1"/>
            <a:r>
              <a:rPr lang="en-US" sz="4000" smtClean="0">
                <a:latin typeface="Arial" charset="0"/>
                <a:cs typeface="Arial" charset="0"/>
              </a:rPr>
              <a:t>Representative samples are better than biased samples</a:t>
            </a:r>
          </a:p>
          <a:p>
            <a:pPr eaLnBrk="1" hangingPunct="1"/>
            <a:r>
              <a:rPr lang="en-US" sz="4000" smtClean="0">
                <a:latin typeface="Arial" charset="0"/>
                <a:cs typeface="Arial" charset="0"/>
              </a:rPr>
              <a:t>Less-variable observations are more reliable than those that are more variable</a:t>
            </a:r>
          </a:p>
          <a:p>
            <a:pPr eaLnBrk="1" hangingPunct="1"/>
            <a:r>
              <a:rPr lang="en-US" sz="4000" smtClean="0">
                <a:latin typeface="Arial" charset="0"/>
                <a:cs typeface="Arial" charset="0"/>
              </a:rPr>
              <a:t>More cases are better than fewer</a:t>
            </a:r>
            <a:endParaRPr lang="en-US" smtClean="0">
              <a:latin typeface="Arial" charset="0"/>
              <a:cs typeface="Arial" charset="0"/>
            </a:endParaRPr>
          </a:p>
        </p:txBody>
      </p:sp>
    </p:spTree>
    <p:extLst>
      <p:ext uri="{BB962C8B-B14F-4D97-AF65-F5344CB8AC3E}">
        <p14:creationId xmlns:p14="http://schemas.microsoft.com/office/powerpoint/2010/main" val="3016487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about Samples</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sz="3600" dirty="0" smtClean="0"/>
          </a:p>
          <a:p>
            <a:r>
              <a:rPr lang="en-US" sz="3600" dirty="0" smtClean="0"/>
              <a:t>Based on this exercise, what conclusions can you draw about generalizing results from a sample?</a:t>
            </a:r>
            <a:endParaRPr lang="en-US" sz="3600" dirty="0"/>
          </a:p>
        </p:txBody>
      </p:sp>
    </p:spTree>
    <p:extLst>
      <p:ext uri="{BB962C8B-B14F-4D97-AF65-F5344CB8AC3E}">
        <p14:creationId xmlns:p14="http://schemas.microsoft.com/office/powerpoint/2010/main" val="2644801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Methods</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smtClean="0"/>
              <a:t>Take out the chart you completed for HW</a:t>
            </a:r>
          </a:p>
          <a:p>
            <a:endParaRPr lang="en-US" dirty="0"/>
          </a:p>
          <a:p>
            <a:r>
              <a:rPr lang="en-US" dirty="0" smtClean="0"/>
              <a:t>As I quickly review each method, add to your notes </a:t>
            </a:r>
          </a:p>
          <a:p>
            <a:endParaRPr lang="en-US" dirty="0"/>
          </a:p>
          <a:p>
            <a:r>
              <a:rPr lang="en-US" dirty="0" smtClean="0"/>
              <a:t>Be prepared to share out your own examples.</a:t>
            </a:r>
          </a:p>
          <a:p>
            <a:endParaRPr lang="en-US" dirty="0"/>
          </a:p>
          <a:p>
            <a:r>
              <a:rPr lang="en-US" dirty="0" smtClean="0">
                <a:solidFill>
                  <a:schemeClr val="accent4">
                    <a:lumMod val="50000"/>
                  </a:schemeClr>
                </a:solidFill>
              </a:rPr>
              <a:t>ALSO think about the hypothesis you wrote yesterday related to the M&amp;M’s statement: “Melts in your mouth but not in your hand.”</a:t>
            </a:r>
          </a:p>
          <a:p>
            <a:pPr lvl="1"/>
            <a:r>
              <a:rPr lang="en-US" dirty="0" smtClean="0">
                <a:solidFill>
                  <a:schemeClr val="accent4">
                    <a:lumMod val="50000"/>
                  </a:schemeClr>
                </a:solidFill>
              </a:rPr>
              <a:t>What would it look like to use each of these methods to test this hypothesis?</a:t>
            </a:r>
          </a:p>
          <a:p>
            <a:endParaRPr lang="en-US" dirty="0"/>
          </a:p>
        </p:txBody>
      </p:sp>
    </p:spTree>
    <p:extLst>
      <p:ext uri="{BB962C8B-B14F-4D97-AF65-F5344CB8AC3E}">
        <p14:creationId xmlns:p14="http://schemas.microsoft.com/office/powerpoint/2010/main" val="1189215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4638"/>
            <a:ext cx="9144000" cy="1143000"/>
          </a:xfrm>
        </p:spPr>
        <p:txBody>
          <a:bodyPr>
            <a:normAutofit fontScale="90000"/>
          </a:bodyPr>
          <a:lstStyle/>
          <a:p>
            <a:pPr eaLnBrk="1" hangingPunct="1"/>
            <a:r>
              <a:rPr lang="en-US" altLang="en-US" smtClean="0">
                <a:latin typeface="Arial" charset="0"/>
                <a:cs typeface="Arial" charset="0"/>
              </a:rPr>
              <a:t>Description</a:t>
            </a:r>
            <a:br>
              <a:rPr lang="en-US" altLang="en-US" smtClean="0">
                <a:latin typeface="Arial" charset="0"/>
                <a:cs typeface="Arial" charset="0"/>
              </a:rPr>
            </a:br>
            <a:r>
              <a:rPr lang="en-US" altLang="en-US" sz="4000" i="1" smtClean="0">
                <a:latin typeface="Arial" charset="0"/>
                <a:cs typeface="Arial" charset="0"/>
              </a:rPr>
              <a:t>The Case Study</a:t>
            </a:r>
          </a:p>
        </p:txBody>
      </p:sp>
      <p:sp>
        <p:nvSpPr>
          <p:cNvPr id="31747" name="Content Placeholder 2"/>
          <p:cNvSpPr>
            <a:spLocks noGrp="1"/>
          </p:cNvSpPr>
          <p:nvPr>
            <p:ph idx="1"/>
          </p:nvPr>
        </p:nvSpPr>
        <p:spPr>
          <a:xfrm>
            <a:off x="0" y="1600200"/>
            <a:ext cx="9144000" cy="4525963"/>
          </a:xfrm>
        </p:spPr>
        <p:txBody>
          <a:bodyPr>
            <a:normAutofit fontScale="92500" lnSpcReduction="10000"/>
          </a:bodyPr>
          <a:lstStyle/>
          <a:p>
            <a:pPr eaLnBrk="1" hangingPunct="1"/>
            <a:r>
              <a:rPr lang="en-US" altLang="en-US" sz="4000" smtClean="0">
                <a:latin typeface="Arial" charset="0"/>
                <a:cs typeface="Arial" charset="0"/>
                <a:hlinkClick r:id="" action="ppaction://noaction"/>
              </a:rPr>
              <a:t>Case Study</a:t>
            </a:r>
            <a:endParaRPr lang="en-US" altLang="en-US" sz="4000" smtClean="0">
              <a:latin typeface="Arial" charset="0"/>
              <a:cs typeface="Arial" charset="0"/>
            </a:endParaRPr>
          </a:p>
          <a:p>
            <a:pPr lvl="1" eaLnBrk="1" hangingPunct="1">
              <a:buFont typeface="Arial" charset="0"/>
              <a:buNone/>
            </a:pPr>
            <a:r>
              <a:rPr lang="en-US" altLang="en-US" smtClean="0">
                <a:latin typeface="Arial" charset="0"/>
                <a:ea typeface="ＭＳ Ｐゴシック" charset="-128"/>
                <a:cs typeface="Arial" charset="0"/>
              </a:rPr>
              <a:t>Pros:</a:t>
            </a:r>
          </a:p>
          <a:p>
            <a:pPr lvl="1" eaLnBrk="1" hangingPunct="1"/>
            <a:r>
              <a:rPr lang="en-US" altLang="en-US" smtClean="0">
                <a:latin typeface="Arial" charset="0"/>
                <a:ea typeface="ＭＳ Ｐゴシック" charset="-128"/>
                <a:cs typeface="Arial" charset="0"/>
              </a:rPr>
              <a:t>Can examine one subject or situation in depth</a:t>
            </a:r>
          </a:p>
          <a:p>
            <a:pPr lvl="1" eaLnBrk="1" hangingPunct="1"/>
            <a:r>
              <a:rPr lang="en-US" altLang="en-US" smtClean="0">
                <a:latin typeface="Arial" charset="0"/>
                <a:ea typeface="ＭＳ Ｐゴシック" charset="-128"/>
                <a:cs typeface="Arial" charset="0"/>
              </a:rPr>
              <a:t>Useful when manipulating the situation is unethical (ex: Phineas Gage)</a:t>
            </a:r>
          </a:p>
          <a:p>
            <a:pPr lvl="1" eaLnBrk="1" hangingPunct="1"/>
            <a:r>
              <a:rPr lang="en-US" altLang="en-US" smtClean="0">
                <a:latin typeface="Arial" charset="0"/>
                <a:ea typeface="ＭＳ Ｐゴシック" charset="-128"/>
                <a:cs typeface="Arial" charset="0"/>
              </a:rPr>
              <a:t>Suggest further study</a:t>
            </a:r>
          </a:p>
          <a:p>
            <a:pPr lvl="1" eaLnBrk="1" hangingPunct="1">
              <a:buFont typeface="Arial" charset="0"/>
              <a:buNone/>
            </a:pPr>
            <a:r>
              <a:rPr lang="en-US" altLang="en-US" smtClean="0">
                <a:latin typeface="Arial" charset="0"/>
                <a:ea typeface="ＭＳ Ｐゴシック" charset="-128"/>
                <a:cs typeface="Arial" charset="0"/>
              </a:rPr>
              <a:t>Cons:</a:t>
            </a:r>
          </a:p>
          <a:p>
            <a:pPr lvl="1" eaLnBrk="1" hangingPunct="1"/>
            <a:r>
              <a:rPr lang="en-US" altLang="en-US" smtClean="0">
                <a:latin typeface="Arial" charset="0"/>
                <a:ea typeface="ＭＳ Ｐゴシック" charset="-128"/>
                <a:cs typeface="Arial" charset="0"/>
              </a:rPr>
              <a:t>Case specific - Cannot discern generalizable truths</a:t>
            </a:r>
          </a:p>
          <a:p>
            <a:pPr lvl="1" eaLnBrk="1" hangingPunct="1"/>
            <a:r>
              <a:rPr lang="en-US" altLang="en-US" smtClean="0">
                <a:latin typeface="Arial" charset="0"/>
                <a:ea typeface="ＭＳ Ｐゴシック" charset="-128"/>
                <a:cs typeface="Arial" charset="0"/>
              </a:rPr>
              <a:t>The event may/may not happen again so it can be hard to create accurate theories</a:t>
            </a:r>
          </a:p>
          <a:p>
            <a:pPr lvl="1" eaLnBrk="1" hangingPunct="1">
              <a:buFont typeface="Arial" charset="0"/>
              <a:buNone/>
            </a:pPr>
            <a:endParaRPr lang="en-US" altLang="en-US" sz="3600" smtClean="0">
              <a:latin typeface="Arial" charset="0"/>
              <a:ea typeface="ＭＳ Ｐゴシック" charset="-128"/>
              <a:cs typeface="Arial" charset="0"/>
            </a:endParaRPr>
          </a:p>
          <a:p>
            <a:pPr lvl="1" eaLnBrk="1" hangingPunct="1"/>
            <a:endParaRPr lang="en-US" altLang="en-US" smtClean="0">
              <a:latin typeface="Arial" charset="0"/>
              <a:ea typeface="ＭＳ Ｐゴシック" charset="-128"/>
              <a:cs typeface="Arial" charset="0"/>
            </a:endParaRPr>
          </a:p>
        </p:txBody>
      </p:sp>
    </p:spTree>
    <p:extLst>
      <p:ext uri="{BB962C8B-B14F-4D97-AF65-F5344CB8AC3E}">
        <p14:creationId xmlns:p14="http://schemas.microsoft.com/office/powerpoint/2010/main" val="585923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Methods </a:t>
            </a:r>
            <a:br>
              <a:rPr lang="en-US" dirty="0" smtClean="0"/>
            </a:br>
            <a:r>
              <a:rPr lang="en-US" dirty="0" smtClean="0"/>
              <a:t>Theory vs. Hypothesis</a:t>
            </a:r>
            <a:endParaRPr lang="en-US" dirty="0"/>
          </a:p>
        </p:txBody>
      </p:sp>
      <p:sp>
        <p:nvSpPr>
          <p:cNvPr id="3" name="Content Placeholder 2"/>
          <p:cNvSpPr>
            <a:spLocks noGrp="1"/>
          </p:cNvSpPr>
          <p:nvPr>
            <p:ph idx="1"/>
          </p:nvPr>
        </p:nvSpPr>
        <p:spPr/>
        <p:txBody>
          <a:bodyPr/>
          <a:lstStyle/>
          <a:p>
            <a:r>
              <a:rPr lang="en-US" b="1" dirty="0" smtClean="0"/>
              <a:t>Theory</a:t>
            </a:r>
            <a:r>
              <a:rPr lang="en-US" dirty="0" smtClean="0"/>
              <a:t>: An explanation of events or behaviors based on a series of observations OR scientific findings.  </a:t>
            </a:r>
          </a:p>
          <a:p>
            <a:pPr lvl="1"/>
            <a:r>
              <a:rPr lang="en-US" dirty="0" smtClean="0"/>
              <a:t>Can start based on observations and becomes more and more scientifically solid based on research and </a:t>
            </a:r>
            <a:r>
              <a:rPr lang="en-US" b="1" dirty="0" smtClean="0"/>
              <a:t>replication</a:t>
            </a:r>
          </a:p>
          <a:p>
            <a:r>
              <a:rPr lang="en-US" b="1" dirty="0" smtClean="0"/>
              <a:t>Hypothesis</a:t>
            </a:r>
            <a:r>
              <a:rPr lang="en-US" dirty="0" smtClean="0"/>
              <a:t>: A testable prediction.  Often used to TEST a theory.</a:t>
            </a:r>
            <a:endParaRPr lang="en-US" dirty="0"/>
          </a:p>
        </p:txBody>
      </p:sp>
    </p:spTree>
    <p:extLst>
      <p:ext uri="{BB962C8B-B14F-4D97-AF65-F5344CB8AC3E}">
        <p14:creationId xmlns:p14="http://schemas.microsoft.com/office/powerpoint/2010/main" val="3404576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74638"/>
            <a:ext cx="9144000" cy="1143000"/>
          </a:xfrm>
        </p:spPr>
        <p:txBody>
          <a:bodyPr>
            <a:normAutofit fontScale="90000"/>
          </a:bodyPr>
          <a:lstStyle/>
          <a:p>
            <a:pPr eaLnBrk="1" hangingPunct="1"/>
            <a:r>
              <a:rPr lang="en-US" altLang="en-US" smtClean="0">
                <a:latin typeface="Arial" charset="0"/>
                <a:cs typeface="Arial" charset="0"/>
              </a:rPr>
              <a:t>Description</a:t>
            </a:r>
            <a:br>
              <a:rPr lang="en-US" altLang="en-US" smtClean="0">
                <a:latin typeface="Arial" charset="0"/>
                <a:cs typeface="Arial" charset="0"/>
              </a:rPr>
            </a:br>
            <a:r>
              <a:rPr lang="en-US" altLang="en-US" sz="4000" i="1" smtClean="0">
                <a:latin typeface="Arial" charset="0"/>
                <a:cs typeface="Arial" charset="0"/>
              </a:rPr>
              <a:t>The Survey</a:t>
            </a:r>
          </a:p>
        </p:txBody>
      </p:sp>
      <p:sp>
        <p:nvSpPr>
          <p:cNvPr id="33795" name="Content Placeholder 2"/>
          <p:cNvSpPr>
            <a:spLocks noGrp="1"/>
          </p:cNvSpPr>
          <p:nvPr>
            <p:ph idx="1"/>
          </p:nvPr>
        </p:nvSpPr>
        <p:spPr>
          <a:xfrm>
            <a:off x="457200" y="1295400"/>
            <a:ext cx="8229600" cy="4525963"/>
          </a:xfrm>
        </p:spPr>
        <p:txBody>
          <a:bodyPr>
            <a:normAutofit fontScale="92500" lnSpcReduction="20000"/>
          </a:bodyPr>
          <a:lstStyle/>
          <a:p>
            <a:pPr eaLnBrk="1" hangingPunct="1"/>
            <a:r>
              <a:rPr lang="en-US" altLang="en-US" sz="4000" smtClean="0">
                <a:latin typeface="Arial" charset="0"/>
                <a:cs typeface="Arial" charset="0"/>
                <a:hlinkClick r:id="" action="ppaction://noaction"/>
              </a:rPr>
              <a:t>Survey</a:t>
            </a:r>
            <a:endParaRPr lang="en-US" altLang="en-US" sz="4000" smtClean="0">
              <a:latin typeface="Arial" charset="0"/>
              <a:cs typeface="Arial" charset="0"/>
            </a:endParaRPr>
          </a:p>
          <a:p>
            <a:pPr lvl="1" eaLnBrk="1" hangingPunct="1">
              <a:buFont typeface="Arial" charset="0"/>
              <a:buNone/>
            </a:pPr>
            <a:r>
              <a:rPr lang="en-US" altLang="en-US" sz="3200" smtClean="0">
                <a:latin typeface="Arial" charset="0"/>
                <a:ea typeface="ＭＳ Ｐゴシック" charset="-128"/>
                <a:cs typeface="Arial" charset="0"/>
              </a:rPr>
              <a:t>Pros:</a:t>
            </a:r>
          </a:p>
          <a:p>
            <a:pPr lvl="1" eaLnBrk="1" hangingPunct="1"/>
            <a:r>
              <a:rPr lang="en-US" altLang="en-US" sz="3200" smtClean="0">
                <a:latin typeface="Arial" charset="0"/>
                <a:ea typeface="ＭＳ Ｐゴシック" charset="-128"/>
                <a:cs typeface="Arial" charset="0"/>
              </a:rPr>
              <a:t>Looks at many cases at once</a:t>
            </a:r>
          </a:p>
          <a:p>
            <a:pPr lvl="1" eaLnBrk="1" hangingPunct="1"/>
            <a:r>
              <a:rPr lang="en-US" altLang="en-US" sz="3200" smtClean="0">
                <a:latin typeface="Arial" charset="0"/>
                <a:ea typeface="ＭＳ Ｐゴシック" charset="-128"/>
                <a:cs typeface="Arial" charset="0"/>
              </a:rPr>
              <a:t>Often fast to administer and score</a:t>
            </a:r>
          </a:p>
          <a:p>
            <a:pPr eaLnBrk="1" hangingPunct="1">
              <a:buFont typeface="Arial" charset="0"/>
              <a:buNone/>
            </a:pPr>
            <a:r>
              <a:rPr lang="en-US" altLang="en-US" smtClean="0">
                <a:latin typeface="Arial" charset="0"/>
                <a:cs typeface="Arial" charset="0"/>
              </a:rPr>
              <a:t>	Cons:</a:t>
            </a:r>
          </a:p>
          <a:p>
            <a:pPr eaLnBrk="1" hangingPunct="1">
              <a:buFont typeface="Arial" charset="0"/>
              <a:buNone/>
            </a:pPr>
            <a:r>
              <a:rPr lang="en-US" altLang="en-US" smtClean="0">
                <a:latin typeface="Arial" charset="0"/>
                <a:cs typeface="Arial" charset="0"/>
              </a:rPr>
              <a:t>	- Word effects</a:t>
            </a:r>
          </a:p>
          <a:p>
            <a:pPr eaLnBrk="1" hangingPunct="1">
              <a:buFont typeface="Arial" charset="0"/>
              <a:buNone/>
            </a:pPr>
            <a:r>
              <a:rPr lang="en-US" altLang="en-US" smtClean="0">
                <a:latin typeface="Arial" charset="0"/>
                <a:cs typeface="Arial" charset="0"/>
              </a:rPr>
              <a:t>	- Subjects can lie</a:t>
            </a:r>
          </a:p>
          <a:p>
            <a:pPr eaLnBrk="1" hangingPunct="1">
              <a:buFont typeface="Arial" charset="0"/>
              <a:buNone/>
            </a:pPr>
            <a:r>
              <a:rPr lang="en-US" altLang="en-US" smtClean="0">
                <a:latin typeface="Arial" charset="0"/>
                <a:cs typeface="Arial" charset="0"/>
              </a:rPr>
              <a:t>	- Sample may not be representative of the population </a:t>
            </a:r>
          </a:p>
        </p:txBody>
      </p:sp>
    </p:spTree>
    <p:extLst>
      <p:ext uri="{BB962C8B-B14F-4D97-AF65-F5344CB8AC3E}">
        <p14:creationId xmlns:p14="http://schemas.microsoft.com/office/powerpoint/2010/main" val="37500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0160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274638"/>
            <a:ext cx="9144000" cy="1143000"/>
          </a:xfrm>
        </p:spPr>
        <p:txBody>
          <a:bodyPr>
            <a:normAutofit fontScale="90000"/>
          </a:bodyPr>
          <a:lstStyle/>
          <a:p>
            <a:pPr eaLnBrk="1" hangingPunct="1"/>
            <a:r>
              <a:rPr lang="en-US" altLang="en-US" smtClean="0">
                <a:latin typeface="Arial" charset="0"/>
                <a:cs typeface="Arial" charset="0"/>
              </a:rPr>
              <a:t>Description</a:t>
            </a:r>
            <a:br>
              <a:rPr lang="en-US" altLang="en-US" smtClean="0">
                <a:latin typeface="Arial" charset="0"/>
                <a:cs typeface="Arial" charset="0"/>
              </a:rPr>
            </a:br>
            <a:r>
              <a:rPr lang="en-US" altLang="en-US" sz="4000" i="1" smtClean="0">
                <a:latin typeface="Arial" charset="0"/>
                <a:cs typeface="Arial" charset="0"/>
              </a:rPr>
              <a:t>The Survey</a:t>
            </a:r>
          </a:p>
        </p:txBody>
      </p:sp>
      <p:sp>
        <p:nvSpPr>
          <p:cNvPr id="35843" name="Content Placeholder 2"/>
          <p:cNvSpPr>
            <a:spLocks noGrp="1"/>
          </p:cNvSpPr>
          <p:nvPr>
            <p:ph idx="1"/>
          </p:nvPr>
        </p:nvSpPr>
        <p:spPr/>
        <p:txBody>
          <a:bodyPr>
            <a:normAutofit fontScale="85000" lnSpcReduction="20000"/>
          </a:bodyPr>
          <a:lstStyle/>
          <a:p>
            <a:pPr eaLnBrk="1" hangingPunct="1"/>
            <a:r>
              <a:rPr lang="en-US" altLang="en-US" sz="4000" dirty="0" smtClean="0">
                <a:latin typeface="Arial" charset="0"/>
                <a:cs typeface="Arial" charset="0"/>
              </a:rPr>
              <a:t>Sampling</a:t>
            </a:r>
          </a:p>
          <a:p>
            <a:pPr lvl="1" eaLnBrk="1" hangingPunct="1"/>
            <a:r>
              <a:rPr lang="en-US" altLang="en-US" sz="3600" dirty="0" smtClean="0">
                <a:latin typeface="Arial" charset="0"/>
                <a:ea typeface="ＭＳ Ｐゴシック" charset="-128"/>
                <a:cs typeface="Arial" charset="0"/>
                <a:hlinkClick r:id="" action="ppaction://noaction"/>
              </a:rPr>
              <a:t>Population</a:t>
            </a:r>
            <a:endParaRPr lang="en-US" altLang="en-US" sz="3600" dirty="0" smtClean="0">
              <a:latin typeface="Arial" charset="0"/>
              <a:ea typeface="ＭＳ Ｐゴシック" charset="-128"/>
              <a:cs typeface="Arial" charset="0"/>
            </a:endParaRPr>
          </a:p>
          <a:p>
            <a:pPr lvl="1" eaLnBrk="1" hangingPunct="1"/>
            <a:r>
              <a:rPr lang="en-US" altLang="en-US" sz="3600" dirty="0" smtClean="0">
                <a:latin typeface="Arial" charset="0"/>
                <a:ea typeface="ＭＳ Ｐゴシック" charset="-128"/>
                <a:cs typeface="Arial" charset="0"/>
                <a:hlinkClick r:id="" action="ppaction://noaction"/>
              </a:rPr>
              <a:t>Random Sample</a:t>
            </a:r>
          </a:p>
          <a:p>
            <a:pPr lvl="1" eaLnBrk="1" hangingPunct="1"/>
            <a:endParaRPr lang="en-US" altLang="en-US" sz="3600" dirty="0" smtClean="0">
              <a:latin typeface="Arial" charset="0"/>
              <a:ea typeface="ＭＳ Ｐゴシック" charset="-128"/>
              <a:cs typeface="Arial" charset="0"/>
              <a:hlinkClick r:id="" action="ppaction://noaction"/>
            </a:endParaRPr>
          </a:p>
          <a:p>
            <a:pPr marL="457200" lvl="1" indent="0" eaLnBrk="1" hangingPunct="1">
              <a:buNone/>
            </a:pPr>
            <a:r>
              <a:rPr lang="en-US" altLang="en-US" sz="3200" dirty="0" smtClean="0">
                <a:latin typeface="Arial" charset="0"/>
                <a:ea typeface="ＭＳ Ｐゴシック" charset="-128"/>
                <a:cs typeface="Arial" charset="0"/>
              </a:rPr>
              <a:t>Example – average grades</a:t>
            </a:r>
          </a:p>
          <a:p>
            <a:pPr marL="457200" lvl="1" indent="0" eaLnBrk="1" hangingPunct="1">
              <a:buNone/>
            </a:pPr>
            <a:r>
              <a:rPr lang="en-US" altLang="en-US" sz="3200" dirty="0" smtClean="0">
                <a:latin typeface="Arial" charset="0"/>
                <a:ea typeface="ＭＳ Ｐゴシック" charset="-128"/>
                <a:cs typeface="Arial" charset="0"/>
              </a:rPr>
              <a:t>at KSJC</a:t>
            </a:r>
          </a:p>
          <a:p>
            <a:pPr lvl="1" eaLnBrk="1" hangingPunct="1">
              <a:buFontTx/>
              <a:buChar char="-"/>
            </a:pPr>
            <a:r>
              <a:rPr lang="en-US" altLang="en-US" dirty="0" smtClean="0">
                <a:latin typeface="Arial" charset="0"/>
                <a:ea typeface="ＭＳ Ｐゴシック" charset="-128"/>
                <a:cs typeface="Arial" charset="0"/>
              </a:rPr>
              <a:t>What happens if we use </a:t>
            </a:r>
          </a:p>
          <a:p>
            <a:pPr lvl="1" eaLnBrk="1" hangingPunct="1">
              <a:buFont typeface="Arial" charset="0"/>
              <a:buNone/>
            </a:pPr>
            <a:r>
              <a:rPr lang="en-US" altLang="en-US" dirty="0" smtClean="0">
                <a:latin typeface="Arial" charset="0"/>
                <a:ea typeface="ＭＳ Ｐゴシック" charset="-128"/>
                <a:cs typeface="Arial" charset="0"/>
              </a:rPr>
              <a:t>	AP Psych class?</a:t>
            </a:r>
          </a:p>
          <a:p>
            <a:pPr lvl="1" eaLnBrk="1" hangingPunct="1">
              <a:buFont typeface="Arial" charset="0"/>
              <a:buNone/>
            </a:pPr>
            <a:endParaRPr lang="en-US" altLang="en-US" dirty="0" smtClean="0">
              <a:latin typeface="Arial" charset="0"/>
              <a:ea typeface="ＭＳ Ｐゴシック" charset="-128"/>
              <a:cs typeface="Arial" charset="0"/>
            </a:endParaRPr>
          </a:p>
          <a:p>
            <a:pPr lvl="1" eaLnBrk="1" hangingPunct="1">
              <a:buFont typeface="Arial" charset="0"/>
              <a:buNone/>
            </a:pPr>
            <a:r>
              <a:rPr lang="en-US" altLang="en-US" u="sng" dirty="0" smtClean="0">
                <a:latin typeface="Arial" charset="0"/>
                <a:ea typeface="ＭＳ Ｐゴシック" charset="-128"/>
                <a:cs typeface="Arial" charset="0"/>
              </a:rPr>
              <a:t>STRATIFIED Random Sample</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71625"/>
            <a:ext cx="31527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887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74638"/>
            <a:ext cx="9144000" cy="1143000"/>
          </a:xfrm>
        </p:spPr>
        <p:txBody>
          <a:bodyPr>
            <a:normAutofit fontScale="90000"/>
          </a:bodyPr>
          <a:lstStyle/>
          <a:p>
            <a:pPr eaLnBrk="1" hangingPunct="1"/>
            <a:r>
              <a:rPr lang="en-US" altLang="en-US" smtClean="0">
                <a:latin typeface="Arial" charset="0"/>
                <a:cs typeface="Arial" charset="0"/>
              </a:rPr>
              <a:t>Description</a:t>
            </a:r>
            <a:br>
              <a:rPr lang="en-US" altLang="en-US" smtClean="0">
                <a:latin typeface="Arial" charset="0"/>
                <a:cs typeface="Arial" charset="0"/>
              </a:rPr>
            </a:br>
            <a:r>
              <a:rPr lang="en-US" altLang="en-US" sz="4000" i="1" smtClean="0">
                <a:latin typeface="Arial" charset="0"/>
                <a:cs typeface="Arial" charset="0"/>
              </a:rPr>
              <a:t>Naturalistic Observation</a:t>
            </a:r>
          </a:p>
        </p:txBody>
      </p:sp>
      <p:sp>
        <p:nvSpPr>
          <p:cNvPr id="38915" name="Content Placeholder 2"/>
          <p:cNvSpPr>
            <a:spLocks noGrp="1"/>
          </p:cNvSpPr>
          <p:nvPr>
            <p:ph idx="1"/>
          </p:nvPr>
        </p:nvSpPr>
        <p:spPr/>
        <p:txBody>
          <a:bodyPr/>
          <a:lstStyle/>
          <a:p>
            <a:pPr eaLnBrk="1" hangingPunct="1"/>
            <a:r>
              <a:rPr lang="en-US" altLang="en-US" sz="4000" smtClean="0">
                <a:latin typeface="Arial" charset="0"/>
                <a:cs typeface="Arial" charset="0"/>
                <a:hlinkClick r:id="" action="ppaction://noaction"/>
              </a:rPr>
              <a:t>Naturalistic Observation</a:t>
            </a:r>
            <a:endParaRPr lang="en-US" altLang="en-US" sz="4000" smtClean="0">
              <a:latin typeface="Arial" charset="0"/>
              <a:cs typeface="Arial" charset="0"/>
            </a:endParaRPr>
          </a:p>
          <a:p>
            <a:pPr lvl="1" eaLnBrk="1" hangingPunct="1">
              <a:buFont typeface="Arial" charset="0"/>
              <a:buNone/>
            </a:pPr>
            <a:r>
              <a:rPr lang="en-US" altLang="en-US" smtClean="0">
                <a:latin typeface="Arial" charset="0"/>
                <a:ea typeface="ＭＳ Ｐゴシック" charset="-128"/>
                <a:cs typeface="Arial" charset="0"/>
              </a:rPr>
              <a:t>Pros:</a:t>
            </a:r>
          </a:p>
          <a:p>
            <a:pPr lvl="1" eaLnBrk="1" hangingPunct="1"/>
            <a:r>
              <a:rPr lang="en-US" altLang="en-US" smtClean="0">
                <a:latin typeface="Arial" charset="0"/>
                <a:ea typeface="ＭＳ Ｐゴシック" charset="-128"/>
                <a:cs typeface="Arial" charset="0"/>
              </a:rPr>
              <a:t>See subject in natural environment</a:t>
            </a:r>
          </a:p>
          <a:p>
            <a:pPr lvl="1" eaLnBrk="1" hangingPunct="1">
              <a:buFont typeface="Arial" charset="0"/>
              <a:buNone/>
            </a:pPr>
            <a:r>
              <a:rPr lang="en-US" altLang="en-US" smtClean="0">
                <a:latin typeface="Arial" charset="0"/>
                <a:ea typeface="ＭＳ Ｐゴシック" charset="-128"/>
                <a:cs typeface="Arial" charset="0"/>
              </a:rPr>
              <a:t>Cons:</a:t>
            </a:r>
          </a:p>
          <a:p>
            <a:pPr lvl="1" eaLnBrk="1" hangingPunct="1"/>
            <a:r>
              <a:rPr lang="en-US" altLang="en-US" smtClean="0">
                <a:latin typeface="Arial" charset="0"/>
                <a:ea typeface="ＭＳ Ｐゴシック" charset="-128"/>
                <a:cs typeface="Arial" charset="0"/>
              </a:rPr>
              <a:t>Need to make inferences based on observations</a:t>
            </a:r>
          </a:p>
          <a:p>
            <a:pPr lvl="1" eaLnBrk="1" hangingPunct="1"/>
            <a:r>
              <a:rPr lang="en-US" altLang="en-US" smtClean="0">
                <a:latin typeface="Arial" charset="0"/>
                <a:ea typeface="ＭＳ Ｐゴシック" charset="-128"/>
                <a:cs typeface="Arial" charset="0"/>
              </a:rPr>
              <a:t>Can’t control the environment</a:t>
            </a:r>
          </a:p>
          <a:p>
            <a:pPr lvl="1" eaLnBrk="1" hangingPunct="1"/>
            <a:r>
              <a:rPr lang="en-US" altLang="en-US" smtClean="0">
                <a:latin typeface="Arial" charset="0"/>
                <a:ea typeface="ＭＳ Ｐゴシック" charset="-128"/>
                <a:cs typeface="Arial" charset="0"/>
              </a:rPr>
              <a:t>May not be generalizable</a:t>
            </a:r>
          </a:p>
          <a:p>
            <a:pPr eaLnBrk="1" hangingPunct="1"/>
            <a:endParaRPr lang="en-US" altLang="en-US" sz="4000" smtClean="0">
              <a:latin typeface="Arial" charset="0"/>
              <a:cs typeface="Arial" charset="0"/>
            </a:endParaRPr>
          </a:p>
        </p:txBody>
      </p:sp>
    </p:spTree>
    <p:extLst>
      <p:ext uri="{BB962C8B-B14F-4D97-AF65-F5344CB8AC3E}">
        <p14:creationId xmlns:p14="http://schemas.microsoft.com/office/powerpoint/2010/main" val="2121422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52400"/>
            <a:ext cx="8229600" cy="792163"/>
          </a:xfrm>
        </p:spPr>
        <p:txBody>
          <a:bodyPr/>
          <a:lstStyle/>
          <a:p>
            <a:r>
              <a:rPr lang="en-US" altLang="en-US" smtClean="0"/>
              <a:t>Studying Development</a:t>
            </a:r>
          </a:p>
        </p:txBody>
      </p:sp>
      <p:sp>
        <p:nvSpPr>
          <p:cNvPr id="40963" name="Content Placeholder 2"/>
          <p:cNvSpPr>
            <a:spLocks noGrp="1"/>
          </p:cNvSpPr>
          <p:nvPr>
            <p:ph idx="1"/>
          </p:nvPr>
        </p:nvSpPr>
        <p:spPr>
          <a:xfrm>
            <a:off x="381000" y="990600"/>
            <a:ext cx="8534400" cy="5715000"/>
          </a:xfrm>
        </p:spPr>
        <p:txBody>
          <a:bodyPr/>
          <a:lstStyle/>
          <a:p>
            <a:r>
              <a:rPr lang="en-US" altLang="en-US" smtClean="0"/>
              <a:t>Longitudinal Study – Study the same group over time</a:t>
            </a:r>
          </a:p>
          <a:p>
            <a:pPr lvl="1"/>
            <a:r>
              <a:rPr lang="en-US" altLang="en-US" smtClean="0">
                <a:ea typeface="ＭＳ Ｐゴシック" charset="-128"/>
              </a:rPr>
              <a:t>Pros: Limit confounding variables due to differences in participants (generational variables)</a:t>
            </a:r>
          </a:p>
          <a:p>
            <a:pPr lvl="1"/>
            <a:r>
              <a:rPr lang="en-US" altLang="en-US" smtClean="0">
                <a:ea typeface="ＭＳ Ｐゴシック" charset="-128"/>
              </a:rPr>
              <a:t>Cons: Expensive &amp; time consuming, large commitment for participants, loss of participants may create confounding variables</a:t>
            </a:r>
          </a:p>
          <a:p>
            <a:r>
              <a:rPr lang="en-US" altLang="en-US" smtClean="0"/>
              <a:t>Cross-Sectional Study – Study people of different ages all at one time</a:t>
            </a:r>
          </a:p>
          <a:p>
            <a:pPr lvl="1"/>
            <a:r>
              <a:rPr lang="en-US" altLang="en-US" smtClean="0">
                <a:ea typeface="ＭＳ Ｐゴシック" charset="-128"/>
              </a:rPr>
              <a:t>Pros: Shorter &amp; cheaper – less participant loss</a:t>
            </a:r>
          </a:p>
          <a:p>
            <a:pPr lvl="1"/>
            <a:r>
              <a:rPr lang="en-US" altLang="en-US" smtClean="0">
                <a:ea typeface="ＭＳ Ｐゴシック" charset="-128"/>
              </a:rPr>
              <a:t>Cons: Confounding variables (Generational, etc.)</a:t>
            </a:r>
          </a:p>
        </p:txBody>
      </p:sp>
    </p:spTree>
    <p:extLst>
      <p:ext uri="{BB962C8B-B14F-4D97-AF65-F5344CB8AC3E}">
        <p14:creationId xmlns:p14="http://schemas.microsoft.com/office/powerpoint/2010/main" val="1278641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smtClean="0"/>
              <a:t>Correlation Studies </a:t>
            </a:r>
            <a:br>
              <a:rPr lang="en-US" altLang="en-US" smtClean="0"/>
            </a:br>
            <a:r>
              <a:rPr lang="en-US" altLang="en-US" sz="3600" smtClean="0"/>
              <a:t> (More to Come!)</a:t>
            </a:r>
          </a:p>
        </p:txBody>
      </p:sp>
      <p:sp>
        <p:nvSpPr>
          <p:cNvPr id="41987" name="Content Placeholder 2"/>
          <p:cNvSpPr>
            <a:spLocks noGrp="1"/>
          </p:cNvSpPr>
          <p:nvPr>
            <p:ph idx="1"/>
          </p:nvPr>
        </p:nvSpPr>
        <p:spPr>
          <a:xfrm>
            <a:off x="0" y="1600200"/>
            <a:ext cx="8839200" cy="5029200"/>
          </a:xfrm>
        </p:spPr>
        <p:txBody>
          <a:bodyPr>
            <a:normAutofit fontScale="85000" lnSpcReduction="10000"/>
          </a:bodyPr>
          <a:lstStyle/>
          <a:p>
            <a:r>
              <a:rPr lang="en-US" altLang="en-US" dirty="0" smtClean="0"/>
              <a:t>Examine the relationship between two or more variables</a:t>
            </a:r>
          </a:p>
          <a:p>
            <a:pPr>
              <a:buFont typeface="Arial" charset="0"/>
              <a:buNone/>
            </a:pPr>
            <a:r>
              <a:rPr lang="en-US" altLang="en-US" dirty="0" smtClean="0"/>
              <a:t>Pros:</a:t>
            </a:r>
          </a:p>
          <a:p>
            <a:pPr>
              <a:buFont typeface="Arial" charset="0"/>
              <a:buNone/>
            </a:pPr>
            <a:r>
              <a:rPr lang="en-US" altLang="en-US" dirty="0" smtClean="0"/>
              <a:t>	- Can determine if there is a relationship between two things (ex – </a:t>
            </a:r>
            <a:r>
              <a:rPr lang="en-US" altLang="en-US" dirty="0" err="1" smtClean="0"/>
              <a:t>tv</a:t>
            </a:r>
            <a:r>
              <a:rPr lang="en-US" altLang="en-US" dirty="0" smtClean="0"/>
              <a:t> watching &amp; violence)</a:t>
            </a:r>
          </a:p>
          <a:p>
            <a:pPr>
              <a:buFont typeface="Arial" charset="0"/>
              <a:buNone/>
            </a:pPr>
            <a:r>
              <a:rPr lang="en-US" altLang="en-US" dirty="0" smtClean="0"/>
              <a:t>	- Can come from already existing data, surveys, observations, etc.</a:t>
            </a:r>
          </a:p>
          <a:p>
            <a:pPr>
              <a:buFont typeface="Arial" charset="0"/>
              <a:buNone/>
            </a:pPr>
            <a:r>
              <a:rPr lang="en-US" altLang="en-US" dirty="0" smtClean="0"/>
              <a:t>Cons:</a:t>
            </a:r>
          </a:p>
          <a:p>
            <a:pPr>
              <a:buFont typeface="Arial" charset="0"/>
              <a:buNone/>
            </a:pPr>
            <a:r>
              <a:rPr lang="en-US" altLang="en-US" dirty="0" smtClean="0"/>
              <a:t>	- Can NOT determine which variable is the cause!</a:t>
            </a:r>
          </a:p>
          <a:p>
            <a:pPr>
              <a:buFont typeface="Arial" charset="0"/>
              <a:buNone/>
            </a:pPr>
            <a:endParaRPr lang="en-US" altLang="en-US" dirty="0"/>
          </a:p>
          <a:p>
            <a:pPr algn="ctr">
              <a:buFont typeface="Arial" charset="0"/>
              <a:buNone/>
            </a:pPr>
            <a:r>
              <a:rPr lang="en-US" altLang="en-US" b="1" dirty="0" smtClean="0"/>
              <a:t>Surveys, Naturalistic Observations, and Case Studies </a:t>
            </a:r>
          </a:p>
          <a:p>
            <a:pPr algn="ctr">
              <a:buFont typeface="Arial" charset="0"/>
              <a:buNone/>
            </a:pPr>
            <a:r>
              <a:rPr lang="en-US" altLang="en-US" b="1" dirty="0" smtClean="0"/>
              <a:t>are ALL correlational studies!!</a:t>
            </a:r>
          </a:p>
        </p:txBody>
      </p:sp>
    </p:spTree>
    <p:extLst>
      <p:ext uri="{BB962C8B-B14F-4D97-AF65-F5344CB8AC3E}">
        <p14:creationId xmlns:p14="http://schemas.microsoft.com/office/powerpoint/2010/main" val="388288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274638"/>
            <a:ext cx="9144000" cy="1143000"/>
          </a:xfrm>
        </p:spPr>
        <p:txBody>
          <a:bodyPr>
            <a:normAutofit fontScale="90000"/>
          </a:bodyPr>
          <a:lstStyle/>
          <a:p>
            <a:pPr eaLnBrk="1" hangingPunct="1"/>
            <a:r>
              <a:rPr lang="en-US" altLang="en-US" smtClean="0">
                <a:latin typeface="Arial" charset="0"/>
                <a:cs typeface="Arial" charset="0"/>
              </a:rPr>
              <a:t>Experimentation</a:t>
            </a:r>
            <a:br>
              <a:rPr lang="en-US" altLang="en-US" smtClean="0">
                <a:latin typeface="Arial" charset="0"/>
                <a:cs typeface="Arial" charset="0"/>
              </a:rPr>
            </a:br>
            <a:endParaRPr lang="en-US" altLang="en-US" sz="4000" i="1" smtClean="0">
              <a:latin typeface="Arial" charset="0"/>
              <a:cs typeface="Arial" charset="0"/>
            </a:endParaRPr>
          </a:p>
        </p:txBody>
      </p:sp>
      <p:sp>
        <p:nvSpPr>
          <p:cNvPr id="43011" name="Content Placeholder 2"/>
          <p:cNvSpPr>
            <a:spLocks noGrp="1"/>
          </p:cNvSpPr>
          <p:nvPr>
            <p:ph idx="1"/>
          </p:nvPr>
        </p:nvSpPr>
        <p:spPr>
          <a:xfrm>
            <a:off x="0" y="1066800"/>
            <a:ext cx="9144000" cy="5105400"/>
          </a:xfrm>
        </p:spPr>
        <p:txBody>
          <a:bodyPr>
            <a:normAutofit fontScale="92500" lnSpcReduction="20000"/>
          </a:bodyPr>
          <a:lstStyle/>
          <a:p>
            <a:pPr eaLnBrk="1" hangingPunct="1"/>
            <a:r>
              <a:rPr lang="en-US" altLang="en-US" sz="4000" dirty="0" smtClean="0">
                <a:latin typeface="Arial" charset="0"/>
                <a:cs typeface="Arial" charset="0"/>
                <a:hlinkClick r:id="" action="ppaction://noaction"/>
              </a:rPr>
              <a:t>Experiment</a:t>
            </a:r>
            <a:endParaRPr lang="en-US" altLang="en-US" sz="4000" dirty="0" smtClean="0">
              <a:latin typeface="Arial" charset="0"/>
              <a:cs typeface="Arial" charset="0"/>
            </a:endParaRPr>
          </a:p>
          <a:p>
            <a:pPr lvl="1" eaLnBrk="1" hangingPunct="1">
              <a:buFont typeface="Arial" charset="0"/>
              <a:buNone/>
            </a:pPr>
            <a:r>
              <a:rPr lang="en-US" altLang="en-US" sz="3200" dirty="0" smtClean="0">
                <a:latin typeface="Arial" charset="0"/>
                <a:ea typeface="ＭＳ Ｐゴシック" charset="-128"/>
                <a:cs typeface="Arial" charset="0"/>
              </a:rPr>
              <a:t>Pros:</a:t>
            </a:r>
          </a:p>
          <a:p>
            <a:pPr lvl="1" eaLnBrk="1" hangingPunct="1"/>
            <a:r>
              <a:rPr lang="en-US" altLang="en-US" sz="3200" dirty="0" smtClean="0">
                <a:latin typeface="Arial" charset="0"/>
                <a:ea typeface="ＭＳ Ｐゴシック" charset="-128"/>
                <a:cs typeface="Arial" charset="0"/>
              </a:rPr>
              <a:t>Can determine cause and effect</a:t>
            </a:r>
          </a:p>
          <a:p>
            <a:pPr lvl="1" eaLnBrk="1" hangingPunct="1">
              <a:buFont typeface="Arial" charset="0"/>
              <a:buNone/>
            </a:pPr>
            <a:r>
              <a:rPr lang="en-US" altLang="en-US" sz="3200" dirty="0" smtClean="0">
                <a:latin typeface="Arial" charset="0"/>
                <a:ea typeface="ＭＳ Ｐゴシック" charset="-128"/>
                <a:cs typeface="Arial" charset="0"/>
              </a:rPr>
              <a:t>Cons:</a:t>
            </a:r>
          </a:p>
          <a:p>
            <a:pPr lvl="1" eaLnBrk="1" hangingPunct="1">
              <a:buFontTx/>
              <a:buChar char="-"/>
            </a:pPr>
            <a:r>
              <a:rPr lang="en-US" altLang="en-US" sz="3200" dirty="0" smtClean="0">
                <a:latin typeface="Arial" charset="0"/>
                <a:ea typeface="ＭＳ Ｐゴシック" charset="-128"/>
                <a:cs typeface="Arial" charset="0"/>
              </a:rPr>
              <a:t>Hard to control for EVERY variable</a:t>
            </a:r>
          </a:p>
          <a:p>
            <a:pPr lvl="1" eaLnBrk="1" hangingPunct="1">
              <a:buFontTx/>
              <a:buChar char="-"/>
            </a:pPr>
            <a:r>
              <a:rPr lang="en-US" altLang="en-US" sz="3200" dirty="0" smtClean="0">
                <a:latin typeface="Arial" charset="0"/>
                <a:ea typeface="ＭＳ Ｐゴシック" charset="-128"/>
                <a:cs typeface="Arial" charset="0"/>
              </a:rPr>
              <a:t>Difficult to apply lab results to the real world</a:t>
            </a:r>
          </a:p>
          <a:p>
            <a:pPr lvl="1" eaLnBrk="1" hangingPunct="1">
              <a:buFont typeface="Arial" charset="0"/>
              <a:buNone/>
            </a:pPr>
            <a:endParaRPr lang="en-US" altLang="en-US" sz="3600" dirty="0" smtClean="0">
              <a:latin typeface="Arial" charset="0"/>
              <a:ea typeface="ＭＳ Ｐゴシック" charset="-128"/>
              <a:cs typeface="Arial" charset="0"/>
            </a:endParaRPr>
          </a:p>
          <a:p>
            <a:pPr lvl="1" eaLnBrk="1" hangingPunct="1">
              <a:buFont typeface="Arial" charset="0"/>
              <a:buNone/>
            </a:pPr>
            <a:r>
              <a:rPr lang="en-US" altLang="en-US" sz="3600" dirty="0" smtClean="0">
                <a:latin typeface="Arial" charset="0"/>
                <a:ea typeface="ＭＳ Ｐゴシック" charset="-128"/>
                <a:cs typeface="Arial" charset="0"/>
              </a:rPr>
              <a:t>Control of factors</a:t>
            </a:r>
          </a:p>
          <a:p>
            <a:pPr lvl="2" eaLnBrk="1" hangingPunct="1"/>
            <a:r>
              <a:rPr lang="en-US" altLang="en-US" sz="3200" dirty="0" smtClean="0">
                <a:latin typeface="Arial" charset="0"/>
                <a:ea typeface="ＭＳ Ｐゴシック" charset="-128"/>
                <a:cs typeface="Arial" charset="0"/>
              </a:rPr>
              <a:t>Manipulation of the factor(s) of interest</a:t>
            </a:r>
          </a:p>
          <a:p>
            <a:pPr lvl="2" eaLnBrk="1" hangingPunct="1"/>
            <a:r>
              <a:rPr lang="en-US" altLang="en-US" sz="3200" dirty="0" smtClean="0">
                <a:latin typeface="Arial" charset="0"/>
                <a:ea typeface="ＭＳ Ｐゴシック" charset="-128"/>
                <a:cs typeface="Arial" charset="0"/>
              </a:rPr>
              <a:t>Hold constant (“controlling”) factors</a:t>
            </a:r>
          </a:p>
          <a:p>
            <a:pPr lvl="2" eaLnBrk="1" hangingPunct="1"/>
            <a:endParaRPr lang="en-US" altLang="en-US" sz="3200" dirty="0" smtClean="0">
              <a:latin typeface="Arial" charset="0"/>
              <a:ea typeface="ＭＳ Ｐゴシック" charset="-128"/>
              <a:cs typeface="Arial" charset="0"/>
            </a:endParaRPr>
          </a:p>
        </p:txBody>
      </p:sp>
    </p:spTree>
    <p:extLst>
      <p:ext uri="{BB962C8B-B14F-4D97-AF65-F5344CB8AC3E}">
        <p14:creationId xmlns:p14="http://schemas.microsoft.com/office/powerpoint/2010/main" val="2035358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M&amp;Ms!</a:t>
            </a:r>
            <a:endParaRPr lang="en-US" dirty="0"/>
          </a:p>
        </p:txBody>
      </p:sp>
      <p:sp>
        <p:nvSpPr>
          <p:cNvPr id="3" name="Content Placeholder 2"/>
          <p:cNvSpPr>
            <a:spLocks noGrp="1"/>
          </p:cNvSpPr>
          <p:nvPr>
            <p:ph idx="1"/>
          </p:nvPr>
        </p:nvSpPr>
        <p:spPr>
          <a:xfrm>
            <a:off x="304800" y="1600200"/>
            <a:ext cx="8382000" cy="4724400"/>
          </a:xfrm>
        </p:spPr>
        <p:txBody>
          <a:bodyPr/>
          <a:lstStyle/>
          <a:p>
            <a:pPr marL="0" indent="0">
              <a:buNone/>
            </a:pPr>
            <a:r>
              <a:rPr lang="en-US" dirty="0" smtClean="0"/>
              <a:t>We have decided that an EXPERIMENT is the best way to study our M&amp;Ms hypothesis.  </a:t>
            </a:r>
          </a:p>
          <a:p>
            <a:pPr marL="0" indent="0">
              <a:buNone/>
            </a:pPr>
            <a:endParaRPr lang="en-US" dirty="0"/>
          </a:p>
          <a:p>
            <a:pPr marL="0" indent="0">
              <a:buNone/>
            </a:pPr>
            <a:r>
              <a:rPr lang="en-US" dirty="0" smtClean="0"/>
              <a:t>Take out your M&amp;Ms packet (and keep out your homework </a:t>
            </a:r>
            <a:r>
              <a:rPr lang="en-US" dirty="0" err="1" smtClean="0"/>
              <a:t>wkst</a:t>
            </a:r>
            <a:r>
              <a:rPr lang="en-US" dirty="0" smtClean="0"/>
              <a:t>).  As we review key experimental terms, we will be applying them to our study.</a:t>
            </a:r>
          </a:p>
          <a:p>
            <a:pPr marL="0" indent="0">
              <a:buNone/>
            </a:pPr>
            <a:endParaRPr lang="en-US" dirty="0"/>
          </a:p>
          <a:p>
            <a:pPr marL="0" indent="0" algn="ctr">
              <a:buNone/>
            </a:pPr>
            <a:r>
              <a:rPr lang="en-US" dirty="0" smtClean="0"/>
              <a:t>We will start with our variables!</a:t>
            </a:r>
            <a:endParaRPr lang="en-US" dirty="0"/>
          </a:p>
        </p:txBody>
      </p:sp>
    </p:spTree>
    <p:extLst>
      <p:ext uri="{BB962C8B-B14F-4D97-AF65-F5344CB8AC3E}">
        <p14:creationId xmlns:p14="http://schemas.microsoft.com/office/powerpoint/2010/main" val="3894447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Key Terms</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dirty="0" smtClean="0"/>
              <a:t>Independent Variable (IV) </a:t>
            </a:r>
            <a:r>
              <a:rPr lang="en-US" altLang="en-US" dirty="0">
                <a:latin typeface="Arial" charset="0"/>
                <a:cs typeface="Arial" charset="0"/>
              </a:rPr>
              <a:t>= the experimental factor that is manipulated; the variable whose effect is being studied</a:t>
            </a:r>
            <a:r>
              <a:rPr lang="en-US" altLang="en-US" dirty="0" smtClean="0">
                <a:latin typeface="Arial" charset="0"/>
                <a:cs typeface="Arial" charset="0"/>
              </a:rPr>
              <a:t>.</a:t>
            </a:r>
          </a:p>
          <a:p>
            <a:endParaRPr lang="en-US" altLang="en-US" dirty="0">
              <a:latin typeface="Arial" charset="0"/>
              <a:cs typeface="Arial" charset="0"/>
            </a:endParaRPr>
          </a:p>
          <a:p>
            <a:r>
              <a:rPr lang="en-US" dirty="0" smtClean="0"/>
              <a:t>Dependent Variable (DV)</a:t>
            </a:r>
            <a:r>
              <a:rPr lang="en-US" altLang="en-US" dirty="0">
                <a:latin typeface="Arial" charset="0"/>
                <a:cs typeface="Arial" charset="0"/>
              </a:rPr>
              <a:t> = the outcome factor; the variable that may change in response to manipulations of the independent variable</a:t>
            </a:r>
            <a:r>
              <a:rPr lang="en-US" altLang="en-US" dirty="0" smtClean="0">
                <a:latin typeface="Arial" charset="0"/>
                <a:cs typeface="Arial" charset="0"/>
              </a:rPr>
              <a:t>.</a:t>
            </a:r>
          </a:p>
          <a:p>
            <a:endParaRPr lang="en-US" altLang="en-US" dirty="0">
              <a:latin typeface="Arial" charset="0"/>
              <a:cs typeface="Arial" charset="0"/>
            </a:endParaRPr>
          </a:p>
          <a:p>
            <a:r>
              <a:rPr lang="en-US" dirty="0" smtClean="0"/>
              <a:t>Confounding Variable</a:t>
            </a:r>
            <a:r>
              <a:rPr lang="en-US" altLang="en-US" dirty="0">
                <a:latin typeface="Arial" charset="0"/>
                <a:cs typeface="Arial" charset="0"/>
              </a:rPr>
              <a:t>= a factor other than the independent variable that might produce an effect in an experiment</a:t>
            </a:r>
            <a:r>
              <a:rPr lang="en-US" altLang="en-US" dirty="0" smtClean="0">
                <a:latin typeface="Arial" charset="0"/>
                <a:cs typeface="Arial" charset="0"/>
              </a:rPr>
              <a:t>.</a:t>
            </a:r>
            <a:r>
              <a:rPr lang="en-US" dirty="0" smtClean="0"/>
              <a:t> </a:t>
            </a:r>
            <a:endParaRPr lang="en-US" dirty="0"/>
          </a:p>
        </p:txBody>
      </p:sp>
    </p:spTree>
    <p:extLst>
      <p:ext uri="{BB962C8B-B14F-4D97-AF65-F5344CB8AC3E}">
        <p14:creationId xmlns:p14="http://schemas.microsoft.com/office/powerpoint/2010/main" val="1701881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M&amp;Ms Variables</a:t>
            </a:r>
            <a:endParaRPr lang="en-US" dirty="0"/>
          </a:p>
        </p:txBody>
      </p:sp>
      <p:sp>
        <p:nvSpPr>
          <p:cNvPr id="3" name="Content Placeholder 2"/>
          <p:cNvSpPr>
            <a:spLocks noGrp="1"/>
          </p:cNvSpPr>
          <p:nvPr>
            <p:ph idx="1"/>
          </p:nvPr>
        </p:nvSpPr>
        <p:spPr/>
        <p:txBody>
          <a:bodyPr/>
          <a:lstStyle/>
          <a:p>
            <a:r>
              <a:rPr lang="en-US" dirty="0" smtClean="0"/>
              <a:t>Identify the IV, DV, and Confounding Variables in your M&amp;Ms Experiment.</a:t>
            </a:r>
          </a:p>
          <a:p>
            <a:endParaRPr lang="en-US" dirty="0"/>
          </a:p>
          <a:p>
            <a:r>
              <a:rPr lang="en-US" dirty="0" smtClean="0"/>
              <a:t>When you finish, you can begin answering the questions under “Reviewing Sampling Procedures”</a:t>
            </a:r>
            <a:endParaRPr lang="en-US" dirty="0"/>
          </a:p>
        </p:txBody>
      </p:sp>
    </p:spTree>
    <p:extLst>
      <p:ext uri="{BB962C8B-B14F-4D97-AF65-F5344CB8AC3E}">
        <p14:creationId xmlns:p14="http://schemas.microsoft.com/office/powerpoint/2010/main" val="1035579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0" y="323850"/>
            <a:ext cx="9163050" cy="621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13855"/>
            <a:ext cx="8915400" cy="792162"/>
          </a:xfrm>
        </p:spPr>
        <p:txBody>
          <a:bodyPr>
            <a:normAutofit fontScale="90000"/>
          </a:bodyPr>
          <a:lstStyle/>
          <a:p>
            <a:r>
              <a:rPr lang="en-US" dirty="0" smtClean="0"/>
              <a:t>Confounding Variables &amp; Sampling Errors </a:t>
            </a:r>
            <a:endParaRPr lang="en-US" dirty="0"/>
          </a:p>
        </p:txBody>
      </p:sp>
      <p:sp>
        <p:nvSpPr>
          <p:cNvPr id="3" name="Content Placeholder 2"/>
          <p:cNvSpPr>
            <a:spLocks noGrp="1"/>
          </p:cNvSpPr>
          <p:nvPr>
            <p:ph idx="1"/>
          </p:nvPr>
        </p:nvSpPr>
        <p:spPr>
          <a:xfrm>
            <a:off x="0" y="990600"/>
            <a:ext cx="8991600" cy="5715000"/>
          </a:xfrm>
        </p:spPr>
        <p:txBody>
          <a:bodyPr>
            <a:normAutofit fontScale="77500" lnSpcReduction="20000"/>
          </a:bodyPr>
          <a:lstStyle/>
          <a:p>
            <a:r>
              <a:rPr lang="en-US" dirty="0" smtClean="0"/>
              <a:t>A political campaign wants to poll potential voters to see how they feel about a candidate.  They place calls to homes between the hours of 8:00-10:00am.</a:t>
            </a:r>
          </a:p>
          <a:p>
            <a:endParaRPr lang="en-US" dirty="0"/>
          </a:p>
          <a:p>
            <a:r>
              <a:rPr lang="en-US" dirty="0" smtClean="0"/>
              <a:t>The mayor wants input from the community on the planned festivities for the upcoming 4</a:t>
            </a:r>
            <a:r>
              <a:rPr lang="en-US" baseline="30000" dirty="0" smtClean="0"/>
              <a:t>th</a:t>
            </a:r>
            <a:r>
              <a:rPr lang="en-US" dirty="0" smtClean="0"/>
              <a:t> of July celebration.  She places a survey of options in the paper and lists the phone number for citizens to respond with their answers. </a:t>
            </a:r>
          </a:p>
          <a:p>
            <a:endParaRPr lang="en-US" dirty="0"/>
          </a:p>
          <a:p>
            <a:r>
              <a:rPr lang="en-US" dirty="0" smtClean="0"/>
              <a:t>Mr. Ryan wants to know if giving caffeine to students during class helps improve their performance.  On Tuesday, he gives Ms. Harrison’s 4</a:t>
            </a:r>
            <a:r>
              <a:rPr lang="en-US" baseline="30000" dirty="0" smtClean="0"/>
              <a:t>th</a:t>
            </a:r>
            <a:r>
              <a:rPr lang="en-US" dirty="0" smtClean="0"/>
              <a:t> period Jr. Seminar class coffee during class and then gives a quiz at the end of the lesson.  On Thursday again gives a quiz at the end of Ms. Harrison’s 4</a:t>
            </a:r>
            <a:r>
              <a:rPr lang="en-US" baseline="30000" dirty="0" smtClean="0"/>
              <a:t>th</a:t>
            </a:r>
            <a:r>
              <a:rPr lang="en-US" dirty="0" smtClean="0"/>
              <a:t> period class, but this time does not give coffee.  He looks at the results and determines that coffee does not impact student performance.</a:t>
            </a:r>
            <a:endParaRPr lang="en-US" dirty="0"/>
          </a:p>
        </p:txBody>
      </p:sp>
    </p:spTree>
    <p:extLst>
      <p:ext uri="{BB962C8B-B14F-4D97-AF65-F5344CB8AC3E}">
        <p14:creationId xmlns:p14="http://schemas.microsoft.com/office/powerpoint/2010/main" val="736510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Time to Practice!</a:t>
            </a:r>
            <a:endParaRPr lang="en-US" dirty="0"/>
          </a:p>
        </p:txBody>
      </p:sp>
      <p:sp>
        <p:nvSpPr>
          <p:cNvPr id="3" name="Content Placeholder 2"/>
          <p:cNvSpPr>
            <a:spLocks noGrp="1"/>
          </p:cNvSpPr>
          <p:nvPr>
            <p:ph idx="1"/>
          </p:nvPr>
        </p:nvSpPr>
        <p:spPr>
          <a:xfrm>
            <a:off x="609600" y="1219200"/>
            <a:ext cx="8229600" cy="4953000"/>
          </a:xfrm>
        </p:spPr>
        <p:txBody>
          <a:bodyPr>
            <a:normAutofit fontScale="92500" lnSpcReduction="20000"/>
          </a:bodyPr>
          <a:lstStyle/>
          <a:p>
            <a:r>
              <a:rPr lang="en-US" dirty="0" smtClean="0"/>
              <a:t>Take out the WKST from Tue that we did not complete in class.  Start with the 2</a:t>
            </a:r>
            <a:r>
              <a:rPr lang="en-US" baseline="30000" dirty="0" smtClean="0"/>
              <a:t>nd</a:t>
            </a:r>
            <a:r>
              <a:rPr lang="en-US" dirty="0" smtClean="0"/>
              <a:t> page “Thinking Carefully About Experiments”</a:t>
            </a:r>
          </a:p>
          <a:p>
            <a:r>
              <a:rPr lang="en-US" dirty="0" smtClean="0"/>
              <a:t>With a partner, answer the questions about confounding variables, then answer 1-3 </a:t>
            </a:r>
          </a:p>
          <a:p>
            <a:pPr lvl="1"/>
            <a:r>
              <a:rPr lang="en-US" b="1" dirty="0" smtClean="0">
                <a:solidFill>
                  <a:srgbClr val="FF0000"/>
                </a:solidFill>
              </a:rPr>
              <a:t>DO NOT Work on 4-9 on the back!</a:t>
            </a:r>
          </a:p>
          <a:p>
            <a:r>
              <a:rPr lang="en-US" dirty="0" smtClean="0"/>
              <a:t>When you are done, look at the first </a:t>
            </a:r>
            <a:r>
              <a:rPr lang="en-US" dirty="0" err="1" smtClean="0"/>
              <a:t>wkst</a:t>
            </a:r>
            <a:r>
              <a:rPr lang="en-US" dirty="0" smtClean="0"/>
              <a:t> labeled “Pattern Recognition.”  With your partner, read each scenario and determine if the conclusions came from a correlation or an experiment.</a:t>
            </a:r>
          </a:p>
          <a:p>
            <a:endParaRPr lang="en-US" dirty="0" smtClean="0"/>
          </a:p>
          <a:p>
            <a:pPr marL="0" indent="0" algn="ctr">
              <a:buNone/>
            </a:pPr>
            <a:r>
              <a:rPr lang="en-US" b="1" dirty="0" smtClean="0">
                <a:solidFill>
                  <a:srgbClr val="FF0000"/>
                </a:solidFill>
              </a:rPr>
              <a:t>Quiz Friday on Research Terms (&amp; Stats?)</a:t>
            </a:r>
            <a:endParaRPr lang="en-US" b="1" dirty="0">
              <a:solidFill>
                <a:srgbClr val="FF0000"/>
              </a:solidFill>
            </a:endParaRPr>
          </a:p>
        </p:txBody>
      </p:sp>
    </p:spTree>
    <p:extLst>
      <p:ext uri="{BB962C8B-B14F-4D97-AF65-F5344CB8AC3E}">
        <p14:creationId xmlns:p14="http://schemas.microsoft.com/office/powerpoint/2010/main" val="3593919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5800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US" altLang="en-US" smtClean="0">
                <a:ea typeface="ＭＳ Ｐゴシック" pitchFamily="-106" charset="-128"/>
              </a:rPr>
              <a:t>The Simpsons – Bear Patrol</a:t>
            </a:r>
          </a:p>
        </p:txBody>
      </p:sp>
      <p:sp>
        <p:nvSpPr>
          <p:cNvPr id="5123" name="Subtitle 2"/>
          <p:cNvSpPr>
            <a:spLocks noGrp="1"/>
          </p:cNvSpPr>
          <p:nvPr>
            <p:ph type="subTitle" idx="1"/>
          </p:nvPr>
        </p:nvSpPr>
        <p:spPr/>
        <p:txBody>
          <a:bodyPr/>
          <a:lstStyle/>
          <a:p>
            <a:r>
              <a:rPr lang="en-US" altLang="en-US" smtClean="0">
                <a:solidFill>
                  <a:srgbClr val="898989"/>
                </a:solidFill>
                <a:ea typeface="ＭＳ Ｐゴシック" pitchFamily="-106" charset="-128"/>
              </a:rPr>
              <a:t>http://www.youtube.com/watch?v=SdBn5G7Y2RA</a:t>
            </a:r>
          </a:p>
        </p:txBody>
      </p:sp>
    </p:spTree>
    <p:extLst>
      <p:ext uri="{BB962C8B-B14F-4D97-AF65-F5344CB8AC3E}">
        <p14:creationId xmlns:p14="http://schemas.microsoft.com/office/powerpoint/2010/main" val="1716003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normAutofit fontScale="90000"/>
          </a:bodyPr>
          <a:lstStyle/>
          <a:p>
            <a:r>
              <a:rPr lang="en-US" altLang="en-US" i="1" smtClean="0">
                <a:ea typeface="ＭＳ Ｐゴシック" pitchFamily="-106" charset="-128"/>
              </a:rPr>
              <a:t>The Simpsons</a:t>
            </a:r>
            <a:r>
              <a:rPr lang="en-US" altLang="en-US" smtClean="0">
                <a:ea typeface="ＭＳ Ｐゴシック" pitchFamily="-106" charset="-128"/>
              </a:rPr>
              <a:t/>
            </a:r>
            <a:br>
              <a:rPr lang="en-US" altLang="en-US" smtClean="0">
                <a:ea typeface="ＭＳ Ｐゴシック" pitchFamily="-106" charset="-128"/>
              </a:rPr>
            </a:br>
            <a:r>
              <a:rPr lang="en-US" altLang="en-US" sz="2500" smtClean="0">
                <a:ea typeface="ＭＳ Ｐゴシック" pitchFamily="-106" charset="-128"/>
              </a:rPr>
              <a:t>(Season 7, "Much Apu About Nothing")</a:t>
            </a:r>
            <a:r>
              <a:rPr lang="en-US" altLang="en-US" smtClean="0">
                <a:ea typeface="ＭＳ Ｐゴシック" pitchFamily="-106" charset="-128"/>
              </a:rPr>
              <a:t> </a:t>
            </a:r>
          </a:p>
        </p:txBody>
      </p:sp>
      <p:sp>
        <p:nvSpPr>
          <p:cNvPr id="89095" name="Rectangle 7"/>
          <p:cNvSpPr>
            <a:spLocks noGrp="1" noChangeArrowheads="1"/>
          </p:cNvSpPr>
          <p:nvPr>
            <p:ph type="body" sz="half" idx="2"/>
          </p:nvPr>
        </p:nvSpPr>
        <p:spPr>
          <a:xfrm>
            <a:off x="3886200" y="1828800"/>
            <a:ext cx="5257800" cy="4572000"/>
          </a:xfrm>
        </p:spPr>
        <p:txBody>
          <a:bodyPr/>
          <a:lstStyle/>
          <a:p>
            <a:pPr>
              <a:lnSpc>
                <a:spcPct val="80000"/>
              </a:lnSpc>
              <a:buFont typeface="Wingdings" pitchFamily="-65" charset="2"/>
              <a:buNone/>
            </a:pPr>
            <a:r>
              <a:rPr lang="en-US" altLang="en-US" sz="2000" b="1" smtClean="0">
                <a:solidFill>
                  <a:schemeClr val="folHlink"/>
                </a:solidFill>
                <a:latin typeface="Comic Sans MS" pitchFamily="-65" charset="0"/>
                <a:ea typeface="ＭＳ Ｐゴシック" pitchFamily="-106" charset="-128"/>
              </a:rPr>
              <a:t>Homer:	Not a bear in sight. The "Bear Patrol" is working like a charm! </a:t>
            </a:r>
          </a:p>
          <a:p>
            <a:pPr>
              <a:lnSpc>
                <a:spcPct val="80000"/>
              </a:lnSpc>
              <a:buFont typeface="Wingdings" pitchFamily="-65" charset="2"/>
              <a:buNone/>
            </a:pPr>
            <a:r>
              <a:rPr lang="en-US" altLang="en-US" sz="2000" b="1" smtClean="0">
                <a:solidFill>
                  <a:schemeClr val="folHlink"/>
                </a:solidFill>
                <a:latin typeface="Comic Sans MS" pitchFamily="-65" charset="0"/>
                <a:ea typeface="ＭＳ Ｐゴシック" pitchFamily="-106" charset="-128"/>
              </a:rPr>
              <a:t>Lisa:	That's specious reasoning, Dad. </a:t>
            </a:r>
          </a:p>
          <a:p>
            <a:pPr>
              <a:lnSpc>
                <a:spcPct val="80000"/>
              </a:lnSpc>
              <a:buFont typeface="Wingdings" pitchFamily="-65" charset="2"/>
              <a:buNone/>
            </a:pPr>
            <a:r>
              <a:rPr lang="en-US" altLang="en-US" sz="2000" b="1" smtClean="0">
                <a:solidFill>
                  <a:schemeClr val="folHlink"/>
                </a:solidFill>
                <a:latin typeface="Comic Sans MS" pitchFamily="-65" charset="0"/>
                <a:ea typeface="ＭＳ Ｐゴシック" pitchFamily="-106" charset="-128"/>
              </a:rPr>
              <a:t>Homer:	[uncomprehendingly] Thanks, honey. </a:t>
            </a:r>
          </a:p>
          <a:p>
            <a:pPr>
              <a:lnSpc>
                <a:spcPct val="80000"/>
              </a:lnSpc>
              <a:buFont typeface="Wingdings" pitchFamily="-65" charset="2"/>
              <a:buNone/>
            </a:pPr>
            <a:r>
              <a:rPr lang="en-US" altLang="en-US" sz="2000" b="1" smtClean="0">
                <a:solidFill>
                  <a:schemeClr val="folHlink"/>
                </a:solidFill>
                <a:latin typeface="Comic Sans MS" pitchFamily="-65" charset="0"/>
                <a:ea typeface="ＭＳ Ｐゴシック" pitchFamily="-106" charset="-128"/>
              </a:rPr>
              <a:t>Lisa:	By your logic, I could claim that this rock keeps tigers away. </a:t>
            </a:r>
          </a:p>
          <a:p>
            <a:pPr>
              <a:lnSpc>
                <a:spcPct val="80000"/>
              </a:lnSpc>
              <a:buFont typeface="Wingdings" pitchFamily="-65" charset="2"/>
              <a:buNone/>
            </a:pPr>
            <a:r>
              <a:rPr lang="en-US" altLang="en-US" sz="2000" b="1" smtClean="0">
                <a:solidFill>
                  <a:schemeClr val="folHlink"/>
                </a:solidFill>
                <a:latin typeface="Comic Sans MS" pitchFamily="-65" charset="0"/>
                <a:ea typeface="ＭＳ Ｐゴシック" pitchFamily="-106" charset="-128"/>
              </a:rPr>
              <a:t>Homer:	Hmm. How does it work? </a:t>
            </a:r>
          </a:p>
          <a:p>
            <a:pPr>
              <a:lnSpc>
                <a:spcPct val="80000"/>
              </a:lnSpc>
              <a:buFont typeface="Wingdings" pitchFamily="-65" charset="2"/>
              <a:buNone/>
            </a:pPr>
            <a:r>
              <a:rPr lang="en-US" altLang="en-US" sz="2000" b="1" smtClean="0">
                <a:solidFill>
                  <a:schemeClr val="folHlink"/>
                </a:solidFill>
                <a:latin typeface="Comic Sans MS" pitchFamily="-65" charset="0"/>
                <a:ea typeface="ＭＳ Ｐゴシック" pitchFamily="-106" charset="-128"/>
              </a:rPr>
              <a:t>Lisa:	It doesn't work; it's just a stupid rock! </a:t>
            </a:r>
          </a:p>
          <a:p>
            <a:pPr>
              <a:lnSpc>
                <a:spcPct val="80000"/>
              </a:lnSpc>
              <a:buFont typeface="Wingdings" pitchFamily="-65" charset="2"/>
              <a:buNone/>
            </a:pPr>
            <a:r>
              <a:rPr lang="en-US" altLang="en-US" sz="2000" b="1" smtClean="0">
                <a:solidFill>
                  <a:schemeClr val="folHlink"/>
                </a:solidFill>
                <a:latin typeface="Comic Sans MS" pitchFamily="-65" charset="0"/>
                <a:ea typeface="ＭＳ Ｐゴシック" pitchFamily="-106" charset="-128"/>
              </a:rPr>
              <a:t>Homer:	Uh-huh. </a:t>
            </a:r>
          </a:p>
          <a:p>
            <a:pPr>
              <a:lnSpc>
                <a:spcPct val="80000"/>
              </a:lnSpc>
              <a:buFont typeface="Wingdings" pitchFamily="-65" charset="2"/>
              <a:buNone/>
            </a:pPr>
            <a:r>
              <a:rPr lang="en-US" altLang="en-US" sz="2000" b="1" smtClean="0">
                <a:solidFill>
                  <a:schemeClr val="folHlink"/>
                </a:solidFill>
                <a:latin typeface="Comic Sans MS" pitchFamily="-65" charset="0"/>
                <a:ea typeface="ＭＳ Ｐゴシック" pitchFamily="-106" charset="-128"/>
              </a:rPr>
              <a:t>Lisa:	But I don't see any tigers around, do you? </a:t>
            </a:r>
          </a:p>
          <a:p>
            <a:pPr>
              <a:lnSpc>
                <a:spcPct val="80000"/>
              </a:lnSpc>
              <a:buFont typeface="Wingdings" pitchFamily="-65" charset="2"/>
              <a:buNone/>
            </a:pPr>
            <a:r>
              <a:rPr lang="en-US" altLang="en-US" sz="2000" b="1" smtClean="0">
                <a:solidFill>
                  <a:schemeClr val="folHlink"/>
                </a:solidFill>
                <a:latin typeface="Comic Sans MS" pitchFamily="-65" charset="0"/>
                <a:ea typeface="ＭＳ Ｐゴシック" pitchFamily="-106" charset="-128"/>
              </a:rPr>
              <a:t>Homer:	(pause) Lisa, I want to buy your rock.</a:t>
            </a:r>
            <a:r>
              <a:rPr lang="en-US" altLang="en-US" sz="1800" smtClean="0">
                <a:solidFill>
                  <a:schemeClr val="folHlink"/>
                </a:solidFill>
                <a:ea typeface="ＭＳ Ｐゴシック" pitchFamily="-106" charset="-128"/>
              </a:rPr>
              <a:t> </a:t>
            </a:r>
          </a:p>
        </p:txBody>
      </p:sp>
      <p:pic>
        <p:nvPicPr>
          <p:cNvPr id="6148" name="Picture 8"/>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33400" y="2286000"/>
            <a:ext cx="3124200" cy="2741613"/>
          </a:xfrm>
        </p:spPr>
      </p:pic>
    </p:spTree>
    <p:extLst>
      <p:ext uri="{BB962C8B-B14F-4D97-AF65-F5344CB8AC3E}">
        <p14:creationId xmlns:p14="http://schemas.microsoft.com/office/powerpoint/2010/main" val="2581926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9095">
                                            <p:txEl>
                                              <p:pRg st="0" end="0"/>
                                            </p:txEl>
                                          </p:spTgt>
                                        </p:tgtEl>
                                        <p:attrNameLst>
                                          <p:attrName>style.visibility</p:attrName>
                                        </p:attrNameLst>
                                      </p:cBhvr>
                                      <p:to>
                                        <p:strVal val="visible"/>
                                      </p:to>
                                    </p:set>
                                    <p:animEffect transition="in" filter="blinds(horizontal)">
                                      <p:cBhvr>
                                        <p:cTn id="7" dur="500"/>
                                        <p:tgtEl>
                                          <p:spTgt spid="89095">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9095">
                                            <p:txEl>
                                              <p:pRg st="1" end="1"/>
                                            </p:txEl>
                                          </p:spTgt>
                                        </p:tgtEl>
                                        <p:attrNameLst>
                                          <p:attrName>style.visibility</p:attrName>
                                        </p:attrNameLst>
                                      </p:cBhvr>
                                      <p:to>
                                        <p:strVal val="visible"/>
                                      </p:to>
                                    </p:set>
                                    <p:animEffect transition="in" filter="blinds(horizontal)">
                                      <p:cBhvr>
                                        <p:cTn id="11" dur="500"/>
                                        <p:tgtEl>
                                          <p:spTgt spid="89095">
                                            <p:txEl>
                                              <p:pRg st="1" end="1"/>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89095">
                                            <p:txEl>
                                              <p:pRg st="2" end="2"/>
                                            </p:txEl>
                                          </p:spTgt>
                                        </p:tgtEl>
                                        <p:attrNameLst>
                                          <p:attrName>style.visibility</p:attrName>
                                        </p:attrNameLst>
                                      </p:cBhvr>
                                      <p:to>
                                        <p:strVal val="visible"/>
                                      </p:to>
                                    </p:set>
                                    <p:animEffect transition="in" filter="blinds(horizontal)">
                                      <p:cBhvr>
                                        <p:cTn id="15" dur="500"/>
                                        <p:tgtEl>
                                          <p:spTgt spid="89095">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89095">
                                            <p:txEl>
                                              <p:pRg st="3" end="3"/>
                                            </p:txEl>
                                          </p:spTgt>
                                        </p:tgtEl>
                                        <p:attrNameLst>
                                          <p:attrName>style.visibility</p:attrName>
                                        </p:attrNameLst>
                                      </p:cBhvr>
                                      <p:to>
                                        <p:strVal val="visible"/>
                                      </p:to>
                                    </p:set>
                                    <p:animEffect transition="in" filter="blinds(horizontal)">
                                      <p:cBhvr>
                                        <p:cTn id="19" dur="500"/>
                                        <p:tgtEl>
                                          <p:spTgt spid="89095">
                                            <p:txEl>
                                              <p:pRg st="3" end="3"/>
                                            </p:txEl>
                                          </p:spTgt>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89095">
                                            <p:txEl>
                                              <p:pRg st="4" end="4"/>
                                            </p:txEl>
                                          </p:spTgt>
                                        </p:tgtEl>
                                        <p:attrNameLst>
                                          <p:attrName>style.visibility</p:attrName>
                                        </p:attrNameLst>
                                      </p:cBhvr>
                                      <p:to>
                                        <p:strVal val="visible"/>
                                      </p:to>
                                    </p:set>
                                    <p:animEffect transition="in" filter="blinds(horizontal)">
                                      <p:cBhvr>
                                        <p:cTn id="23" dur="500"/>
                                        <p:tgtEl>
                                          <p:spTgt spid="89095">
                                            <p:txEl>
                                              <p:pRg st="4" end="4"/>
                                            </p:txEl>
                                          </p:spTgt>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89095">
                                            <p:txEl>
                                              <p:pRg st="5" end="5"/>
                                            </p:txEl>
                                          </p:spTgt>
                                        </p:tgtEl>
                                        <p:attrNameLst>
                                          <p:attrName>style.visibility</p:attrName>
                                        </p:attrNameLst>
                                      </p:cBhvr>
                                      <p:to>
                                        <p:strVal val="visible"/>
                                      </p:to>
                                    </p:set>
                                    <p:animEffect transition="in" filter="blinds(horizontal)">
                                      <p:cBhvr>
                                        <p:cTn id="27" dur="500"/>
                                        <p:tgtEl>
                                          <p:spTgt spid="89095">
                                            <p:txEl>
                                              <p:pRg st="5" end="5"/>
                                            </p:txEl>
                                          </p:spTgt>
                                        </p:tgtEl>
                                      </p:cBhvr>
                                    </p:animEffect>
                                  </p:childTnLst>
                                </p:cTn>
                              </p:par>
                            </p:childTnLst>
                          </p:cTn>
                        </p:par>
                        <p:par>
                          <p:cTn id="28" fill="hold" nodeType="afterGroup">
                            <p:stCondLst>
                              <p:cond delay="3000"/>
                            </p:stCondLst>
                            <p:childTnLst>
                              <p:par>
                                <p:cTn id="29" presetID="3" presetClass="entr" presetSubtype="10" fill="hold" nodeType="afterEffect">
                                  <p:stCondLst>
                                    <p:cond delay="0"/>
                                  </p:stCondLst>
                                  <p:childTnLst>
                                    <p:set>
                                      <p:cBhvr>
                                        <p:cTn id="30" dur="1" fill="hold">
                                          <p:stCondLst>
                                            <p:cond delay="0"/>
                                          </p:stCondLst>
                                        </p:cTn>
                                        <p:tgtEl>
                                          <p:spTgt spid="89095">
                                            <p:txEl>
                                              <p:pRg st="6" end="6"/>
                                            </p:txEl>
                                          </p:spTgt>
                                        </p:tgtEl>
                                        <p:attrNameLst>
                                          <p:attrName>style.visibility</p:attrName>
                                        </p:attrNameLst>
                                      </p:cBhvr>
                                      <p:to>
                                        <p:strVal val="visible"/>
                                      </p:to>
                                    </p:set>
                                    <p:animEffect transition="in" filter="blinds(horizontal)">
                                      <p:cBhvr>
                                        <p:cTn id="31" dur="500"/>
                                        <p:tgtEl>
                                          <p:spTgt spid="89095">
                                            <p:txEl>
                                              <p:pRg st="6" end="6"/>
                                            </p:txEl>
                                          </p:spTgt>
                                        </p:tgtEl>
                                      </p:cBhvr>
                                    </p:animEffect>
                                  </p:childTnLst>
                                </p:cTn>
                              </p:par>
                            </p:childTnLst>
                          </p:cTn>
                        </p:par>
                        <p:par>
                          <p:cTn id="32" fill="hold" nodeType="afterGroup">
                            <p:stCondLst>
                              <p:cond delay="3500"/>
                            </p:stCondLst>
                            <p:childTnLst>
                              <p:par>
                                <p:cTn id="33" presetID="3" presetClass="entr" presetSubtype="10" fill="hold" nodeType="afterEffect">
                                  <p:stCondLst>
                                    <p:cond delay="0"/>
                                  </p:stCondLst>
                                  <p:childTnLst>
                                    <p:set>
                                      <p:cBhvr>
                                        <p:cTn id="34" dur="1" fill="hold">
                                          <p:stCondLst>
                                            <p:cond delay="0"/>
                                          </p:stCondLst>
                                        </p:cTn>
                                        <p:tgtEl>
                                          <p:spTgt spid="89095">
                                            <p:txEl>
                                              <p:pRg st="7" end="7"/>
                                            </p:txEl>
                                          </p:spTgt>
                                        </p:tgtEl>
                                        <p:attrNameLst>
                                          <p:attrName>style.visibility</p:attrName>
                                        </p:attrNameLst>
                                      </p:cBhvr>
                                      <p:to>
                                        <p:strVal val="visible"/>
                                      </p:to>
                                    </p:set>
                                    <p:animEffect transition="in" filter="blinds(horizontal)">
                                      <p:cBhvr>
                                        <p:cTn id="35" dur="500"/>
                                        <p:tgtEl>
                                          <p:spTgt spid="89095">
                                            <p:txEl>
                                              <p:pRg st="7" end="7"/>
                                            </p:txEl>
                                          </p:spTgt>
                                        </p:tgtEl>
                                      </p:cBhvr>
                                    </p:animEffect>
                                  </p:childTnLst>
                                </p:cTn>
                              </p:par>
                            </p:childTnLst>
                          </p:cTn>
                        </p:par>
                        <p:par>
                          <p:cTn id="36" fill="hold" nodeType="afterGroup">
                            <p:stCondLst>
                              <p:cond delay="4000"/>
                            </p:stCondLst>
                            <p:childTnLst>
                              <p:par>
                                <p:cTn id="37" presetID="3" presetClass="entr" presetSubtype="10" fill="hold" nodeType="afterEffect">
                                  <p:stCondLst>
                                    <p:cond delay="0"/>
                                  </p:stCondLst>
                                  <p:childTnLst>
                                    <p:set>
                                      <p:cBhvr>
                                        <p:cTn id="38" dur="1" fill="hold">
                                          <p:stCondLst>
                                            <p:cond delay="0"/>
                                          </p:stCondLst>
                                        </p:cTn>
                                        <p:tgtEl>
                                          <p:spTgt spid="89095">
                                            <p:txEl>
                                              <p:pRg st="8" end="8"/>
                                            </p:txEl>
                                          </p:spTgt>
                                        </p:tgtEl>
                                        <p:attrNameLst>
                                          <p:attrName>style.visibility</p:attrName>
                                        </p:attrNameLst>
                                      </p:cBhvr>
                                      <p:to>
                                        <p:strVal val="visible"/>
                                      </p:to>
                                    </p:set>
                                    <p:animEffect transition="in" filter="blinds(horizontal)">
                                      <p:cBhvr>
                                        <p:cTn id="39" dur="500"/>
                                        <p:tgtEl>
                                          <p:spTgt spid="890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ctrTitle"/>
          </p:nvPr>
        </p:nvSpPr>
        <p:spPr>
          <a:xfrm>
            <a:off x="304800" y="304800"/>
            <a:ext cx="8534400" cy="6400799"/>
          </a:xfrm>
        </p:spPr>
        <p:txBody>
          <a:bodyPr>
            <a:normAutofit/>
          </a:bodyPr>
          <a:lstStyle/>
          <a:p>
            <a:r>
              <a:rPr lang="en-US" altLang="en-US" sz="3600" dirty="0" smtClean="0">
                <a:ea typeface="ＭＳ Ｐゴシック" pitchFamily="-106" charset="-128"/>
              </a:rPr>
              <a:t>Do Now: </a:t>
            </a:r>
            <a:br>
              <a:rPr lang="en-US" altLang="en-US" sz="3600" dirty="0" smtClean="0">
                <a:ea typeface="ＭＳ Ｐゴシック" pitchFamily="-106" charset="-128"/>
              </a:rPr>
            </a:br>
            <a:r>
              <a:rPr lang="en-US" altLang="en-US" sz="3600" dirty="0" smtClean="0">
                <a:ea typeface="ＭＳ Ｐゴシック" pitchFamily="-106" charset="-128"/>
              </a:rPr>
              <a:t>Take out your homework from Wed and today and place it on the side (if you are on my HW check list)</a:t>
            </a:r>
            <a:br>
              <a:rPr lang="en-US" altLang="en-US" sz="3600" dirty="0" smtClean="0">
                <a:ea typeface="ＭＳ Ｐゴシック" pitchFamily="-106" charset="-128"/>
              </a:rPr>
            </a:br>
            <a:r>
              <a:rPr lang="en-US" altLang="en-US" sz="3600" dirty="0">
                <a:ea typeface="ＭＳ Ｐゴシック" pitchFamily="-106" charset="-128"/>
              </a:rPr>
              <a:t/>
            </a:r>
            <a:br>
              <a:rPr lang="en-US" altLang="en-US" sz="3600" dirty="0">
                <a:ea typeface="ＭＳ Ｐゴシック" pitchFamily="-106" charset="-128"/>
              </a:rPr>
            </a:br>
            <a:r>
              <a:rPr lang="en-US" altLang="en-US" sz="3600" dirty="0" smtClean="0">
                <a:ea typeface="ＭＳ Ｐゴシック" pitchFamily="-106" charset="-128"/>
              </a:rPr>
              <a:t>Follow the directions to log into Exit Ticket and get </a:t>
            </a:r>
            <a:r>
              <a:rPr lang="en-US" altLang="en-US" sz="3600" dirty="0" smtClean="0">
                <a:ea typeface="ＭＳ Ｐゴシック" pitchFamily="-106" charset="-128"/>
              </a:rPr>
              <a:t>ready for the quiz</a:t>
            </a:r>
            <a:br>
              <a:rPr lang="en-US" altLang="en-US" sz="3600" dirty="0" smtClean="0">
                <a:ea typeface="ＭＳ Ｐゴシック" pitchFamily="-106" charset="-128"/>
              </a:rPr>
            </a:br>
            <a:r>
              <a:rPr lang="en-US" altLang="en-US" sz="3600" dirty="0">
                <a:ea typeface="ＭＳ Ｐゴシック" pitchFamily="-106" charset="-128"/>
              </a:rPr>
              <a:t/>
            </a:r>
            <a:br>
              <a:rPr lang="en-US" altLang="en-US" sz="3600" dirty="0">
                <a:ea typeface="ＭＳ Ｐゴシック" pitchFamily="-106" charset="-128"/>
              </a:rPr>
            </a:br>
            <a:r>
              <a:rPr lang="en-US" altLang="en-US" sz="3600" dirty="0" smtClean="0">
                <a:ea typeface="ＭＳ Ｐゴシック" pitchFamily="-106" charset="-128"/>
              </a:rPr>
              <a:t>When you are done with your quiz and have turned it in, you may get a Chrome Book and work on your Level-Up Quizzes</a:t>
            </a:r>
          </a:p>
        </p:txBody>
      </p:sp>
    </p:spTree>
    <p:extLst>
      <p:ext uri="{BB962C8B-B14F-4D97-AF65-F5344CB8AC3E}">
        <p14:creationId xmlns:p14="http://schemas.microsoft.com/office/powerpoint/2010/main" val="1448343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vs Experiment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04966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IS NOT Causation</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genpsychsum10.umwblogs.org/files/2010/06/correlation_causa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855721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67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descr="http://www.asandiford.com/wp-content/uploads/2010/04/2009-10-30-bad-comics-on-m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533400"/>
            <a:ext cx="8153645"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723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latin typeface="Arial" charset="0"/>
                <a:ea typeface="ＭＳ Ｐゴシック" pitchFamily="-106" charset="-128"/>
                <a:cs typeface="Arial" charset="0"/>
              </a:rPr>
              <a:t>Correlation</a:t>
            </a:r>
          </a:p>
        </p:txBody>
      </p:sp>
      <p:sp>
        <p:nvSpPr>
          <p:cNvPr id="7171" name="Content Placeholder 2"/>
          <p:cNvSpPr>
            <a:spLocks noGrp="1"/>
          </p:cNvSpPr>
          <p:nvPr>
            <p:ph idx="1"/>
          </p:nvPr>
        </p:nvSpPr>
        <p:spPr/>
        <p:txBody>
          <a:bodyPr/>
          <a:lstStyle/>
          <a:p>
            <a:pPr eaLnBrk="1" hangingPunct="1">
              <a:buFont typeface="Arial" charset="0"/>
              <a:buNone/>
            </a:pPr>
            <a:r>
              <a:rPr lang="en-US" altLang="en-US" smtClean="0">
                <a:latin typeface="Arial" charset="0"/>
                <a:ea typeface="ＭＳ Ｐゴシック" pitchFamily="-106" charset="-128"/>
                <a:cs typeface="Arial" charset="0"/>
              </a:rPr>
              <a:t>= a measure of the extent to which two factors vary together, and thus of how well either factor predicts the other.</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65584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Definitions</a:t>
            </a:r>
            <a:endParaRPr lang="en-US" dirty="0"/>
          </a:p>
        </p:txBody>
      </p:sp>
      <p:sp>
        <p:nvSpPr>
          <p:cNvPr id="3" name="Content Placeholder 2"/>
          <p:cNvSpPr>
            <a:spLocks noGrp="1"/>
          </p:cNvSpPr>
          <p:nvPr>
            <p:ph idx="1"/>
          </p:nvPr>
        </p:nvSpPr>
        <p:spPr>
          <a:xfrm>
            <a:off x="228600" y="1600200"/>
            <a:ext cx="8610600" cy="4525963"/>
          </a:xfrm>
        </p:spPr>
        <p:txBody>
          <a:bodyPr>
            <a:normAutofit/>
          </a:bodyPr>
          <a:lstStyle/>
          <a:p>
            <a:r>
              <a:rPr lang="en-US" dirty="0" smtClean="0"/>
              <a:t>A clear definition of key variables in a research study.  This helps others understand and replicate the procedures used in a study.</a:t>
            </a:r>
          </a:p>
          <a:p>
            <a:endParaRPr lang="en-US" dirty="0"/>
          </a:p>
          <a:p>
            <a:r>
              <a:rPr lang="en-US" dirty="0" smtClean="0"/>
              <a:t>EX: Low self-esteem leads to increased depression.</a:t>
            </a:r>
          </a:p>
          <a:p>
            <a:endParaRPr lang="en-US" dirty="0"/>
          </a:p>
          <a:p>
            <a:r>
              <a:rPr lang="en-US" dirty="0" smtClean="0"/>
              <a:t>What terms would we need to OD?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9144000" cy="1143000"/>
          </a:xfrm>
        </p:spPr>
        <p:txBody>
          <a:bodyPr>
            <a:normAutofit fontScale="90000"/>
          </a:bodyPr>
          <a:lstStyle/>
          <a:p>
            <a:pPr eaLnBrk="1" hangingPunct="1"/>
            <a:r>
              <a:rPr lang="en-US" altLang="en-US" smtClean="0">
                <a:latin typeface="Arial" charset="0"/>
                <a:ea typeface="ＭＳ Ｐゴシック" pitchFamily="-106" charset="-128"/>
                <a:cs typeface="Arial" charset="0"/>
              </a:rPr>
              <a:t>Correlation</a:t>
            </a:r>
            <a:br>
              <a:rPr lang="en-US" altLang="en-US" smtClean="0">
                <a:latin typeface="Arial" charset="0"/>
                <a:ea typeface="ＭＳ Ｐゴシック" pitchFamily="-106" charset="-128"/>
                <a:cs typeface="Arial" charset="0"/>
              </a:rPr>
            </a:br>
            <a:r>
              <a:rPr lang="en-US" altLang="en-US" sz="4000" i="1" smtClean="0">
                <a:latin typeface="Arial" charset="0"/>
                <a:ea typeface="ＭＳ Ｐゴシック" pitchFamily="-106" charset="-128"/>
                <a:cs typeface="Arial" charset="0"/>
              </a:rPr>
              <a:t>Correlation and Causation</a:t>
            </a:r>
          </a:p>
        </p:txBody>
      </p:sp>
      <p:sp>
        <p:nvSpPr>
          <p:cNvPr id="8195" name="Content Placeholder 2"/>
          <p:cNvSpPr>
            <a:spLocks noGrp="1"/>
          </p:cNvSpPr>
          <p:nvPr>
            <p:ph idx="1"/>
          </p:nvPr>
        </p:nvSpPr>
        <p:spPr/>
        <p:txBody>
          <a:bodyPr/>
          <a:lstStyle/>
          <a:p>
            <a:pPr eaLnBrk="1" hangingPunct="1"/>
            <a:r>
              <a:rPr lang="en-US" altLang="en-US" sz="4000" smtClean="0">
                <a:latin typeface="Arial" charset="0"/>
                <a:ea typeface="ＭＳ Ｐゴシック" pitchFamily="-106" charset="-128"/>
                <a:cs typeface="Arial" charset="0"/>
              </a:rPr>
              <a:t>Correlation helps predict</a:t>
            </a:r>
          </a:p>
          <a:p>
            <a:pPr lvl="1" eaLnBrk="1" hangingPunct="1"/>
            <a:r>
              <a:rPr lang="en-US" altLang="en-US" sz="3600" smtClean="0">
                <a:latin typeface="Arial" charset="0"/>
                <a:ea typeface="ＭＳ Ｐゴシック" pitchFamily="-106" charset="-128"/>
                <a:cs typeface="Arial" charset="0"/>
              </a:rPr>
              <a:t>Does not imply cause and effect</a:t>
            </a:r>
          </a:p>
          <a:p>
            <a:pPr lvl="1" eaLnBrk="1" hangingPunct="1"/>
            <a:endParaRPr lang="en-US" altLang="en-US" sz="3600" smtClean="0">
              <a:latin typeface="Arial" charset="0"/>
              <a:ea typeface="ＭＳ Ｐゴシック" pitchFamily="-106" charset="-128"/>
              <a:cs typeface="Arial" charset="0"/>
            </a:endParaRPr>
          </a:p>
          <a:p>
            <a:pPr lvl="1" eaLnBrk="1" hangingPunct="1"/>
            <a:r>
              <a:rPr lang="en-US" altLang="en-US" sz="3600" smtClean="0">
                <a:latin typeface="Arial" charset="0"/>
                <a:ea typeface="ＭＳ Ｐゴシック" pitchFamily="-106" charset="-128"/>
                <a:cs typeface="Arial" charset="0"/>
              </a:rPr>
              <a:t>For example, depression and self-esteem are negatively correlated, HOWEVER…</a:t>
            </a:r>
          </a:p>
        </p:txBody>
      </p:sp>
    </p:spTree>
    <p:extLst>
      <p:ext uri="{BB962C8B-B14F-4D97-AF65-F5344CB8AC3E}">
        <p14:creationId xmlns:p14="http://schemas.microsoft.com/office/powerpoint/2010/main" val="2942331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175"/>
            <a:ext cx="916305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168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74638"/>
            <a:ext cx="9144000" cy="1143000"/>
          </a:xfrm>
        </p:spPr>
        <p:txBody>
          <a:bodyPr>
            <a:normAutofit fontScale="90000"/>
          </a:bodyPr>
          <a:lstStyle/>
          <a:p>
            <a:pPr eaLnBrk="1" hangingPunct="1"/>
            <a:r>
              <a:rPr lang="en-US" altLang="en-US" smtClean="0">
                <a:latin typeface="Arial" charset="0"/>
                <a:ea typeface="ＭＳ Ｐゴシック" pitchFamily="-106" charset="-128"/>
                <a:cs typeface="Arial" charset="0"/>
              </a:rPr>
              <a:t>Correlation</a:t>
            </a:r>
            <a:br>
              <a:rPr lang="en-US" altLang="en-US" smtClean="0">
                <a:latin typeface="Arial" charset="0"/>
                <a:ea typeface="ＭＳ Ｐゴシック" pitchFamily="-106" charset="-128"/>
                <a:cs typeface="Arial" charset="0"/>
              </a:rPr>
            </a:br>
            <a:endParaRPr lang="en-US" altLang="en-US" sz="4000" i="1" smtClean="0">
              <a:latin typeface="Arial" charset="0"/>
              <a:ea typeface="ＭＳ Ｐゴシック" pitchFamily="-106" charset="-128"/>
              <a:cs typeface="Arial" charset="0"/>
            </a:endParaRPr>
          </a:p>
        </p:txBody>
      </p:sp>
      <p:sp>
        <p:nvSpPr>
          <p:cNvPr id="12291" name="Content Placeholder 2"/>
          <p:cNvSpPr>
            <a:spLocks noGrp="1"/>
          </p:cNvSpPr>
          <p:nvPr>
            <p:ph idx="1"/>
          </p:nvPr>
        </p:nvSpPr>
        <p:spPr>
          <a:xfrm>
            <a:off x="457200" y="1600200"/>
            <a:ext cx="8382000" cy="4525963"/>
          </a:xfrm>
        </p:spPr>
        <p:txBody>
          <a:bodyPr/>
          <a:lstStyle/>
          <a:p>
            <a:pPr eaLnBrk="1" hangingPunct="1"/>
            <a:r>
              <a:rPr lang="en-US" altLang="en-US" sz="4000" dirty="0" smtClean="0">
                <a:latin typeface="Arial" charset="0"/>
                <a:ea typeface="ＭＳ Ｐゴシック" pitchFamily="-106" charset="-128"/>
                <a:cs typeface="Arial" charset="0"/>
                <a:hlinkClick r:id="rId2" action="ppaction://hlinksldjump"/>
              </a:rPr>
              <a:t>Correlation</a:t>
            </a:r>
            <a:r>
              <a:rPr lang="en-US" altLang="en-US" sz="4000" dirty="0" smtClean="0">
                <a:latin typeface="Arial" charset="0"/>
                <a:ea typeface="ＭＳ Ｐゴシック" pitchFamily="-106" charset="-128"/>
                <a:cs typeface="Arial" charset="0"/>
              </a:rPr>
              <a:t>: </a:t>
            </a:r>
            <a:r>
              <a:rPr lang="en-US" altLang="en-US" dirty="0" smtClean="0">
                <a:latin typeface="Arial" charset="0"/>
                <a:ea typeface="ＭＳ Ｐゴシック" pitchFamily="-106" charset="-128"/>
                <a:cs typeface="Arial" charset="0"/>
              </a:rPr>
              <a:t>How well does A predict B</a:t>
            </a:r>
          </a:p>
          <a:p>
            <a:pPr lvl="1" eaLnBrk="1" hangingPunct="1"/>
            <a:r>
              <a:rPr lang="en-US" altLang="en-US" sz="3600" dirty="0" smtClean="0">
                <a:latin typeface="Arial" charset="0"/>
                <a:ea typeface="ＭＳ Ｐゴシック" pitchFamily="-106" charset="-128"/>
                <a:cs typeface="Arial" charset="0"/>
              </a:rPr>
              <a:t>Positive versus negative correlation</a:t>
            </a:r>
          </a:p>
          <a:p>
            <a:pPr lvl="1" eaLnBrk="1" hangingPunct="1"/>
            <a:r>
              <a:rPr lang="en-US" altLang="en-US" sz="3600" dirty="0" smtClean="0">
                <a:latin typeface="Arial" charset="0"/>
                <a:ea typeface="ＭＳ Ｐゴシック" pitchFamily="-106" charset="-128"/>
                <a:cs typeface="Arial" charset="0"/>
              </a:rPr>
              <a:t>Strength of the correlation</a:t>
            </a:r>
          </a:p>
          <a:p>
            <a:pPr lvl="2" eaLnBrk="1" hangingPunct="1"/>
            <a:r>
              <a:rPr lang="en-US" altLang="en-US" sz="3200" dirty="0" smtClean="0">
                <a:latin typeface="Arial" charset="0"/>
                <a:ea typeface="ＭＳ Ｐゴシック" pitchFamily="-106" charset="-128"/>
                <a:cs typeface="Arial" charset="0"/>
              </a:rPr>
              <a:t>-1.0  to  +1.0(</a:t>
            </a:r>
            <a:r>
              <a:rPr lang="en-US" altLang="en-US" sz="3200" dirty="0" smtClean="0">
                <a:latin typeface="Arial" charset="0"/>
                <a:ea typeface="ＭＳ Ｐゴシック" pitchFamily="-106" charset="-128"/>
                <a:cs typeface="Arial" charset="0"/>
                <a:hlinkClick r:id="" action="ppaction://noaction"/>
              </a:rPr>
              <a:t>correlation coefficient</a:t>
            </a:r>
            <a:r>
              <a:rPr lang="en-US" altLang="en-US" sz="3200" dirty="0" smtClean="0">
                <a:latin typeface="Arial" charset="0"/>
                <a:ea typeface="ＭＳ Ｐゴシック" pitchFamily="-106" charset="-128"/>
                <a:cs typeface="Arial" charset="0"/>
              </a:rPr>
              <a:t>)</a:t>
            </a:r>
          </a:p>
          <a:p>
            <a:pPr lvl="2" eaLnBrk="1" hangingPunct="1"/>
            <a:endParaRPr lang="en-US" altLang="en-US" sz="3200" dirty="0" smtClean="0">
              <a:latin typeface="Arial" charset="0"/>
              <a:ea typeface="ＭＳ Ｐゴシック" pitchFamily="-106" charset="-128"/>
              <a:cs typeface="Arial" charset="0"/>
            </a:endParaRPr>
          </a:p>
          <a:p>
            <a:pPr lvl="1" eaLnBrk="1" hangingPunct="1"/>
            <a:r>
              <a:rPr lang="en-US" altLang="en-US" sz="3600" dirty="0" smtClean="0">
                <a:latin typeface="Arial" charset="0"/>
                <a:ea typeface="ＭＳ Ｐゴシック" pitchFamily="-106" charset="-128"/>
                <a:cs typeface="Arial" charset="0"/>
                <a:hlinkClick r:id="rId3" action="ppaction://hlinksldjump"/>
              </a:rPr>
              <a:t>Scatterplot</a:t>
            </a:r>
            <a:endParaRPr lang="en-US" altLang="en-US" dirty="0" smtClean="0">
              <a:latin typeface="Arial" charset="0"/>
              <a:ea typeface="ＭＳ Ｐゴシック" pitchFamily="-106" charset="-128"/>
              <a:cs typeface="Arial" charset="0"/>
            </a:endParaRPr>
          </a:p>
        </p:txBody>
      </p:sp>
    </p:spTree>
    <p:extLst>
      <p:ext uri="{BB962C8B-B14F-4D97-AF65-F5344CB8AC3E}">
        <p14:creationId xmlns:p14="http://schemas.microsoft.com/office/powerpoint/2010/main" val="4166737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latin typeface="Arial" charset="0"/>
                <a:ea typeface="ＭＳ Ｐゴシック" pitchFamily="-106" charset="-128"/>
                <a:cs typeface="Arial" charset="0"/>
              </a:rPr>
              <a:t>Correlation Coefficient</a:t>
            </a:r>
          </a:p>
        </p:txBody>
      </p:sp>
      <p:sp>
        <p:nvSpPr>
          <p:cNvPr id="13315" name="Content Placeholder 2"/>
          <p:cNvSpPr>
            <a:spLocks noGrp="1"/>
          </p:cNvSpPr>
          <p:nvPr>
            <p:ph idx="1"/>
          </p:nvPr>
        </p:nvSpPr>
        <p:spPr/>
        <p:txBody>
          <a:bodyPr/>
          <a:lstStyle/>
          <a:p>
            <a:pPr eaLnBrk="1" hangingPunct="1">
              <a:buFont typeface="Arial" charset="0"/>
              <a:buNone/>
            </a:pPr>
            <a:r>
              <a:rPr lang="en-US" altLang="en-US" smtClean="0">
                <a:latin typeface="Arial" charset="0"/>
                <a:ea typeface="ＭＳ Ｐゴシック" pitchFamily="-106" charset="-128"/>
                <a:cs typeface="Arial" charset="0"/>
              </a:rPr>
              <a:t>= a statistical index of the relationship between two things (from -1 to +1).</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87951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latin typeface="Arial" charset="0"/>
                <a:ea typeface="ＭＳ Ｐゴシック" pitchFamily="-106" charset="-128"/>
                <a:cs typeface="Arial" charset="0"/>
              </a:rPr>
              <a:t>Scatterplot</a:t>
            </a:r>
          </a:p>
        </p:txBody>
      </p:sp>
      <p:sp>
        <p:nvSpPr>
          <p:cNvPr id="14339" name="Content Placeholder 2"/>
          <p:cNvSpPr>
            <a:spLocks noGrp="1"/>
          </p:cNvSpPr>
          <p:nvPr>
            <p:ph idx="1"/>
          </p:nvPr>
        </p:nvSpPr>
        <p:spPr/>
        <p:txBody>
          <a:bodyPr/>
          <a:lstStyle/>
          <a:p>
            <a:pPr eaLnBrk="1" hangingPunct="1">
              <a:buFont typeface="Arial" charset="0"/>
              <a:buNone/>
            </a:pPr>
            <a:r>
              <a:rPr lang="en-US" altLang="en-US" smtClean="0">
                <a:latin typeface="Arial" charset="0"/>
                <a:ea typeface="ＭＳ Ｐゴシック" pitchFamily="-106" charset="-128"/>
                <a:cs typeface="Arial" charset="0"/>
              </a:rPr>
              <a:t>= a graphed cluster of dots, each of which represents the values of two variables.  The slope of the points suggests the direction of the relationship between the two variables.  The amount of scatter suggests the strength of the correlation (little scatter indicates high correlation).</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656917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6" charset="0"/>
                <a:ea typeface="ＭＳ Ｐゴシック" pitchFamily="-106" charset="-128"/>
              </a:defRPr>
            </a:lvl1pPr>
            <a:lvl2pPr marL="37931725" indent="-37474525" eaLnBrk="0" hangingPunct="0">
              <a:spcBef>
                <a:spcPct val="20000"/>
              </a:spcBef>
              <a:buFont typeface="Arial" charset="0"/>
              <a:buChar char="–"/>
              <a:defRPr sz="2800">
                <a:solidFill>
                  <a:schemeClr val="tx1"/>
                </a:solidFill>
                <a:latin typeface="Calibri" pitchFamily="-106" charset="0"/>
                <a:ea typeface="ＭＳ Ｐゴシック" pitchFamily="-106" charset="-128"/>
              </a:defRPr>
            </a:lvl2pPr>
            <a:lvl3pPr marL="1143000" indent="-228600" eaLnBrk="0" hangingPunct="0">
              <a:spcBef>
                <a:spcPct val="20000"/>
              </a:spcBef>
              <a:buFont typeface="Arial" charset="0"/>
              <a:buChar char="•"/>
              <a:defRPr sz="2400">
                <a:solidFill>
                  <a:schemeClr val="tx1"/>
                </a:solidFill>
                <a:latin typeface="Calibri" pitchFamily="-106" charset="0"/>
                <a:ea typeface="ＭＳ Ｐゴシック" pitchFamily="-106" charset="-128"/>
              </a:defRPr>
            </a:lvl3pPr>
            <a:lvl4pPr marL="16002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4pPr>
            <a:lvl5pPr marL="20574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9pPr>
          </a:lstStyle>
          <a:p>
            <a:pPr algn="ctr" eaLnBrk="1" hangingPunct="1">
              <a:spcBef>
                <a:spcPct val="0"/>
              </a:spcBef>
              <a:buFontTx/>
              <a:buNone/>
            </a:pPr>
            <a:r>
              <a:rPr lang="en-US" altLang="en-US" sz="4400">
                <a:latin typeface="Arial" charset="0"/>
                <a:cs typeface="Arial" charset="0"/>
              </a:rPr>
              <a:t>Correlation</a:t>
            </a:r>
            <a:br>
              <a:rPr lang="en-US" altLang="en-US" sz="4400">
                <a:latin typeface="Arial" charset="0"/>
                <a:cs typeface="Arial" charset="0"/>
              </a:rPr>
            </a:br>
            <a:endParaRPr lang="en-US" altLang="en-US" sz="4000" i="1">
              <a:latin typeface="Arial" charset="0"/>
              <a:cs typeface="Arial" charset="0"/>
            </a:endParaRPr>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0575"/>
            <a:ext cx="77533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200025"/>
            <a:ext cx="238125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022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6" charset="0"/>
                <a:ea typeface="ＭＳ Ｐゴシック" pitchFamily="-106" charset="-128"/>
              </a:defRPr>
            </a:lvl1pPr>
            <a:lvl2pPr marL="37931725" indent="-37474525" eaLnBrk="0" hangingPunct="0">
              <a:spcBef>
                <a:spcPct val="20000"/>
              </a:spcBef>
              <a:buFont typeface="Arial" charset="0"/>
              <a:buChar char="–"/>
              <a:defRPr sz="2800">
                <a:solidFill>
                  <a:schemeClr val="tx1"/>
                </a:solidFill>
                <a:latin typeface="Calibri" pitchFamily="-106" charset="0"/>
                <a:ea typeface="ＭＳ Ｐゴシック" pitchFamily="-106" charset="-128"/>
              </a:defRPr>
            </a:lvl2pPr>
            <a:lvl3pPr marL="1143000" indent="-228600" eaLnBrk="0" hangingPunct="0">
              <a:spcBef>
                <a:spcPct val="20000"/>
              </a:spcBef>
              <a:buFont typeface="Arial" charset="0"/>
              <a:buChar char="•"/>
              <a:defRPr sz="2400">
                <a:solidFill>
                  <a:schemeClr val="tx1"/>
                </a:solidFill>
                <a:latin typeface="Calibri" pitchFamily="-106" charset="0"/>
                <a:ea typeface="ＭＳ Ｐゴシック" pitchFamily="-106" charset="-128"/>
              </a:defRPr>
            </a:lvl3pPr>
            <a:lvl4pPr marL="16002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4pPr>
            <a:lvl5pPr marL="20574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9pPr>
          </a:lstStyle>
          <a:p>
            <a:pPr algn="ctr" eaLnBrk="1" hangingPunct="1">
              <a:spcBef>
                <a:spcPct val="0"/>
              </a:spcBef>
              <a:buFontTx/>
              <a:buNone/>
            </a:pPr>
            <a:r>
              <a:rPr lang="en-US" altLang="en-US" sz="4400">
                <a:latin typeface="Arial" charset="0"/>
                <a:cs typeface="Arial" charset="0"/>
              </a:rPr>
              <a:t>Correlation</a:t>
            </a:r>
            <a:br>
              <a:rPr lang="en-US" altLang="en-US" sz="4400">
                <a:latin typeface="Arial" charset="0"/>
                <a:cs typeface="Arial" charset="0"/>
              </a:rPr>
            </a:br>
            <a:endParaRPr lang="en-US" altLang="en-US" sz="4000" i="1">
              <a:latin typeface="Arial" charset="0"/>
              <a:cs typeface="Arial" charset="0"/>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125"/>
            <a:ext cx="916305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5569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6" charset="0"/>
                <a:ea typeface="ＭＳ Ｐゴシック" pitchFamily="-106" charset="-128"/>
              </a:defRPr>
            </a:lvl1pPr>
            <a:lvl2pPr marL="37931725" indent="-37474525" eaLnBrk="0" hangingPunct="0">
              <a:spcBef>
                <a:spcPct val="20000"/>
              </a:spcBef>
              <a:buFont typeface="Arial" charset="0"/>
              <a:buChar char="–"/>
              <a:defRPr sz="2800">
                <a:solidFill>
                  <a:schemeClr val="tx1"/>
                </a:solidFill>
                <a:latin typeface="Calibri" pitchFamily="-106" charset="0"/>
                <a:ea typeface="ＭＳ Ｐゴシック" pitchFamily="-106" charset="-128"/>
              </a:defRPr>
            </a:lvl2pPr>
            <a:lvl3pPr marL="1143000" indent="-228600" eaLnBrk="0" hangingPunct="0">
              <a:spcBef>
                <a:spcPct val="20000"/>
              </a:spcBef>
              <a:buFont typeface="Arial" charset="0"/>
              <a:buChar char="•"/>
              <a:defRPr sz="2400">
                <a:solidFill>
                  <a:schemeClr val="tx1"/>
                </a:solidFill>
                <a:latin typeface="Calibri" pitchFamily="-106" charset="0"/>
                <a:ea typeface="ＭＳ Ｐゴシック" pitchFamily="-106" charset="-128"/>
              </a:defRPr>
            </a:lvl3pPr>
            <a:lvl4pPr marL="16002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4pPr>
            <a:lvl5pPr marL="20574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9pPr>
          </a:lstStyle>
          <a:p>
            <a:pPr algn="ctr" eaLnBrk="1" hangingPunct="1">
              <a:spcBef>
                <a:spcPct val="0"/>
              </a:spcBef>
              <a:buFontTx/>
              <a:buNone/>
            </a:pPr>
            <a:r>
              <a:rPr lang="en-US" altLang="en-US" sz="4400">
                <a:latin typeface="Arial" charset="0"/>
                <a:cs typeface="Arial" charset="0"/>
              </a:rPr>
              <a:t>Correlation</a:t>
            </a:r>
            <a:br>
              <a:rPr lang="en-US" altLang="en-US" sz="4400">
                <a:latin typeface="Arial" charset="0"/>
                <a:cs typeface="Arial" charset="0"/>
              </a:rPr>
            </a:br>
            <a:endParaRPr lang="en-US" altLang="en-US" sz="4000" i="1">
              <a:latin typeface="Arial" charset="0"/>
              <a:cs typeface="Arial" charset="0"/>
            </a:endParaRP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1125"/>
            <a:ext cx="916305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235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6" charset="0"/>
                <a:ea typeface="ＭＳ Ｐゴシック" pitchFamily="-106" charset="-128"/>
              </a:defRPr>
            </a:lvl1pPr>
            <a:lvl2pPr marL="37931725" indent="-37474525" eaLnBrk="0" hangingPunct="0">
              <a:spcBef>
                <a:spcPct val="20000"/>
              </a:spcBef>
              <a:buFont typeface="Arial" charset="0"/>
              <a:buChar char="–"/>
              <a:defRPr sz="2800">
                <a:solidFill>
                  <a:schemeClr val="tx1"/>
                </a:solidFill>
                <a:latin typeface="Calibri" pitchFamily="-106" charset="0"/>
                <a:ea typeface="ＭＳ Ｐゴシック" pitchFamily="-106" charset="-128"/>
              </a:defRPr>
            </a:lvl2pPr>
            <a:lvl3pPr marL="1143000" indent="-228600" eaLnBrk="0" hangingPunct="0">
              <a:spcBef>
                <a:spcPct val="20000"/>
              </a:spcBef>
              <a:buFont typeface="Arial" charset="0"/>
              <a:buChar char="•"/>
              <a:defRPr sz="2400">
                <a:solidFill>
                  <a:schemeClr val="tx1"/>
                </a:solidFill>
                <a:latin typeface="Calibri" pitchFamily="-106" charset="0"/>
                <a:ea typeface="ＭＳ Ｐゴシック" pitchFamily="-106" charset="-128"/>
              </a:defRPr>
            </a:lvl3pPr>
            <a:lvl4pPr marL="16002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4pPr>
            <a:lvl5pPr marL="20574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9pPr>
          </a:lstStyle>
          <a:p>
            <a:pPr algn="ctr" eaLnBrk="1" hangingPunct="1">
              <a:spcBef>
                <a:spcPct val="0"/>
              </a:spcBef>
              <a:buFontTx/>
              <a:buNone/>
            </a:pPr>
            <a:r>
              <a:rPr lang="en-US" altLang="en-US" sz="4400">
                <a:latin typeface="Arial" charset="0"/>
                <a:cs typeface="Arial" charset="0"/>
              </a:rPr>
              <a:t>Correlation</a:t>
            </a:r>
            <a:br>
              <a:rPr lang="en-US" altLang="en-US" sz="4400">
                <a:latin typeface="Arial" charset="0"/>
                <a:cs typeface="Arial" charset="0"/>
              </a:rPr>
            </a:br>
            <a:endParaRPr lang="en-US" altLang="en-US" sz="4000" i="1">
              <a:latin typeface="Arial" charset="0"/>
              <a:cs typeface="Arial" charset="0"/>
            </a:endParaRPr>
          </a:p>
        </p:txBody>
      </p:sp>
      <p:pic>
        <p:nvPicPr>
          <p:cNvPr id="2457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6325"/>
            <a:ext cx="916305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43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6" charset="0"/>
                <a:ea typeface="ＭＳ Ｐゴシック" pitchFamily="-106" charset="-128"/>
              </a:defRPr>
            </a:lvl1pPr>
            <a:lvl2pPr marL="37931725" indent="-37474525" eaLnBrk="0" hangingPunct="0">
              <a:spcBef>
                <a:spcPct val="20000"/>
              </a:spcBef>
              <a:buFont typeface="Arial" charset="0"/>
              <a:buChar char="–"/>
              <a:defRPr sz="2800">
                <a:solidFill>
                  <a:schemeClr val="tx1"/>
                </a:solidFill>
                <a:latin typeface="Calibri" pitchFamily="-106" charset="0"/>
                <a:ea typeface="ＭＳ Ｐゴシック" pitchFamily="-106" charset="-128"/>
              </a:defRPr>
            </a:lvl2pPr>
            <a:lvl3pPr marL="1143000" indent="-228600" eaLnBrk="0" hangingPunct="0">
              <a:spcBef>
                <a:spcPct val="20000"/>
              </a:spcBef>
              <a:buFont typeface="Arial" charset="0"/>
              <a:buChar char="•"/>
              <a:defRPr sz="2400">
                <a:solidFill>
                  <a:schemeClr val="tx1"/>
                </a:solidFill>
                <a:latin typeface="Calibri" pitchFamily="-106" charset="0"/>
                <a:ea typeface="ＭＳ Ｐゴシック" pitchFamily="-106" charset="-128"/>
              </a:defRPr>
            </a:lvl3pPr>
            <a:lvl4pPr marL="16002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4pPr>
            <a:lvl5pPr marL="20574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9pPr>
          </a:lstStyle>
          <a:p>
            <a:pPr algn="ctr" eaLnBrk="1" hangingPunct="1">
              <a:spcBef>
                <a:spcPct val="0"/>
              </a:spcBef>
              <a:buFontTx/>
              <a:buNone/>
            </a:pPr>
            <a:r>
              <a:rPr lang="en-US" altLang="en-US" sz="4400">
                <a:latin typeface="Arial" charset="0"/>
                <a:cs typeface="Arial" charset="0"/>
              </a:rPr>
              <a:t>Correlation</a:t>
            </a:r>
            <a:br>
              <a:rPr lang="en-US" altLang="en-US" sz="4400">
                <a:latin typeface="Arial" charset="0"/>
                <a:cs typeface="Arial" charset="0"/>
              </a:rPr>
            </a:br>
            <a:endParaRPr lang="en-US" altLang="en-US" sz="4000" i="1">
              <a:latin typeface="Arial" charset="0"/>
              <a:cs typeface="Arial" charset="0"/>
            </a:endParaRPr>
          </a:p>
        </p:txBody>
      </p:sp>
      <p:pic>
        <p:nvPicPr>
          <p:cNvPr id="256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6325"/>
            <a:ext cx="916305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775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sp>
        <p:nvSpPr>
          <p:cNvPr id="24579" name="Content Placeholder 2"/>
          <p:cNvSpPr>
            <a:spLocks noGrp="1"/>
          </p:cNvSpPr>
          <p:nvPr>
            <p:ph idx="1"/>
          </p:nvPr>
        </p:nvSpPr>
        <p:spPr/>
        <p:txBody>
          <a:bodyPr/>
          <a:lstStyle/>
          <a:p>
            <a:endParaRPr lang="en-US" altLang="en-US" smtClean="0"/>
          </a:p>
        </p:txBody>
      </p:sp>
      <p:pic>
        <p:nvPicPr>
          <p:cNvPr id="24580" name="Picture 4" descr="Screen Shot 2014-08-30 at 10.56.03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591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6" charset="0"/>
                <a:ea typeface="ＭＳ Ｐゴシック" pitchFamily="-106" charset="-128"/>
              </a:defRPr>
            </a:lvl1pPr>
            <a:lvl2pPr marL="37931725" indent="-37474525" eaLnBrk="0" hangingPunct="0">
              <a:spcBef>
                <a:spcPct val="20000"/>
              </a:spcBef>
              <a:buFont typeface="Arial" charset="0"/>
              <a:buChar char="–"/>
              <a:defRPr sz="2800">
                <a:solidFill>
                  <a:schemeClr val="tx1"/>
                </a:solidFill>
                <a:latin typeface="Calibri" pitchFamily="-106" charset="0"/>
                <a:ea typeface="ＭＳ Ｐゴシック" pitchFamily="-106" charset="-128"/>
              </a:defRPr>
            </a:lvl2pPr>
            <a:lvl3pPr marL="1143000" indent="-228600" eaLnBrk="0" hangingPunct="0">
              <a:spcBef>
                <a:spcPct val="20000"/>
              </a:spcBef>
              <a:buFont typeface="Arial" charset="0"/>
              <a:buChar char="•"/>
              <a:defRPr sz="2400">
                <a:solidFill>
                  <a:schemeClr val="tx1"/>
                </a:solidFill>
                <a:latin typeface="Calibri" pitchFamily="-106" charset="0"/>
                <a:ea typeface="ＭＳ Ｐゴシック" pitchFamily="-106" charset="-128"/>
              </a:defRPr>
            </a:lvl3pPr>
            <a:lvl4pPr marL="16002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4pPr>
            <a:lvl5pPr marL="20574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9pPr>
          </a:lstStyle>
          <a:p>
            <a:pPr algn="ctr" eaLnBrk="1" hangingPunct="1">
              <a:spcBef>
                <a:spcPct val="0"/>
              </a:spcBef>
              <a:buFontTx/>
              <a:buNone/>
            </a:pPr>
            <a:r>
              <a:rPr lang="en-US" altLang="en-US" sz="4400">
                <a:latin typeface="Arial" charset="0"/>
                <a:cs typeface="Arial" charset="0"/>
              </a:rPr>
              <a:t>Correlation</a:t>
            </a:r>
            <a:br>
              <a:rPr lang="en-US" altLang="en-US" sz="4400">
                <a:latin typeface="Arial" charset="0"/>
                <a:cs typeface="Arial" charset="0"/>
              </a:rPr>
            </a:br>
            <a:endParaRPr lang="en-US" altLang="en-US" sz="4000" i="1">
              <a:latin typeface="Arial" charset="0"/>
              <a:cs typeface="Arial" charset="0"/>
            </a:endParaRP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630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3426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106" charset="0"/>
                <a:ea typeface="ＭＳ Ｐゴシック" pitchFamily="-106" charset="-128"/>
              </a:defRPr>
            </a:lvl1pPr>
            <a:lvl2pPr marL="37931725" indent="-37474525" eaLnBrk="0" hangingPunct="0">
              <a:spcBef>
                <a:spcPct val="20000"/>
              </a:spcBef>
              <a:buFont typeface="Arial" charset="0"/>
              <a:buChar char="–"/>
              <a:defRPr sz="2800">
                <a:solidFill>
                  <a:schemeClr val="tx1"/>
                </a:solidFill>
                <a:latin typeface="Calibri" pitchFamily="-106" charset="0"/>
                <a:ea typeface="ＭＳ Ｐゴシック" pitchFamily="-106" charset="-128"/>
              </a:defRPr>
            </a:lvl2pPr>
            <a:lvl3pPr marL="1143000" indent="-228600" eaLnBrk="0" hangingPunct="0">
              <a:spcBef>
                <a:spcPct val="20000"/>
              </a:spcBef>
              <a:buFont typeface="Arial" charset="0"/>
              <a:buChar char="•"/>
              <a:defRPr sz="2400">
                <a:solidFill>
                  <a:schemeClr val="tx1"/>
                </a:solidFill>
                <a:latin typeface="Calibri" pitchFamily="-106" charset="0"/>
                <a:ea typeface="ＭＳ Ｐゴシック" pitchFamily="-106" charset="-128"/>
              </a:defRPr>
            </a:lvl3pPr>
            <a:lvl4pPr marL="16002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4pPr>
            <a:lvl5pPr marL="2057400" indent="-228600" eaLnBrk="0" hangingPunct="0">
              <a:spcBef>
                <a:spcPct val="20000"/>
              </a:spcBef>
              <a:buFont typeface="Arial" charset="0"/>
              <a:buChar char="»"/>
              <a:defRPr sz="2000">
                <a:solidFill>
                  <a:schemeClr val="tx1"/>
                </a:solidFill>
                <a:latin typeface="Calibri" pitchFamily="-106" charset="0"/>
                <a:ea typeface="ＭＳ Ｐゴシック" pitchFamily="-106"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6" charset="0"/>
                <a:ea typeface="ＭＳ Ｐゴシック" pitchFamily="-106" charset="-128"/>
              </a:defRPr>
            </a:lvl9pPr>
          </a:lstStyle>
          <a:p>
            <a:pPr algn="ctr" eaLnBrk="1" hangingPunct="1">
              <a:spcBef>
                <a:spcPct val="0"/>
              </a:spcBef>
              <a:buFontTx/>
              <a:buNone/>
            </a:pPr>
            <a:r>
              <a:rPr lang="en-US" altLang="en-US" sz="4400">
                <a:latin typeface="Arial" charset="0"/>
                <a:cs typeface="Arial" charset="0"/>
              </a:rPr>
              <a:t>Correlation</a:t>
            </a:r>
            <a:br>
              <a:rPr lang="en-US" altLang="en-US" sz="4400">
                <a:latin typeface="Arial" charset="0"/>
                <a:cs typeface="Arial" charset="0"/>
              </a:rPr>
            </a:br>
            <a:endParaRPr lang="en-US" altLang="en-US" sz="4000" i="1">
              <a:latin typeface="Arial" charset="0"/>
              <a:cs typeface="Arial" charset="0"/>
            </a:endParaRP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630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203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smtClean="0">
                <a:ea typeface="ＭＳ Ｐゴシック" pitchFamily="-106" charset="-128"/>
              </a:rPr>
              <a:t>Positive, Negative, or  </a:t>
            </a:r>
            <a:br>
              <a:rPr lang="en-US" altLang="en-US" smtClean="0">
                <a:ea typeface="ＭＳ Ｐゴシック" pitchFamily="-106" charset="-128"/>
              </a:rPr>
            </a:br>
            <a:r>
              <a:rPr lang="en-US" altLang="en-US" smtClean="0">
                <a:ea typeface="ＭＳ Ｐゴシック" pitchFamily="-106" charset="-128"/>
              </a:rPr>
              <a:t>No Correlation?</a:t>
            </a:r>
          </a:p>
        </p:txBody>
      </p:sp>
      <p:pic>
        <p:nvPicPr>
          <p:cNvPr id="28675" name="Picture 14" descr="http://grants.hhp.coe.uh.edu/doconnor/PEP6305/Topic%20006%20Correlation_files/NEGATIVE%20CORRELATIO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7838" y="1600200"/>
            <a:ext cx="5648325" cy="4525963"/>
          </a:xfrm>
          <a:noFill/>
        </p:spPr>
      </p:pic>
    </p:spTree>
    <p:extLst>
      <p:ext uri="{BB962C8B-B14F-4D97-AF65-F5344CB8AC3E}">
        <p14:creationId xmlns:p14="http://schemas.microsoft.com/office/powerpoint/2010/main" val="30612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tLang="en-US" smtClean="0">
                <a:ea typeface="ＭＳ Ｐゴシック" pitchFamily="-106" charset="-128"/>
              </a:rPr>
              <a:t>Positive, Negative, or </a:t>
            </a:r>
            <a:br>
              <a:rPr lang="en-US" altLang="en-US" smtClean="0">
                <a:ea typeface="ＭＳ Ｐゴシック" pitchFamily="-106" charset="-128"/>
              </a:rPr>
            </a:br>
            <a:r>
              <a:rPr lang="en-US" altLang="en-US" smtClean="0">
                <a:ea typeface="ＭＳ Ｐゴシック" pitchFamily="-106" charset="-128"/>
              </a:rPr>
              <a:t>No Correlation?</a:t>
            </a:r>
          </a:p>
        </p:txBody>
      </p:sp>
      <p:pic>
        <p:nvPicPr>
          <p:cNvPr id="29699" name="Picture 8" descr="http://www.mathwarehouse.com/statistics/correlation-coefficient/images/no-correlation.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2625" y="1957388"/>
            <a:ext cx="5238750" cy="3810000"/>
          </a:xfrm>
          <a:noFill/>
        </p:spPr>
      </p:pic>
    </p:spTree>
    <p:extLst>
      <p:ext uri="{BB962C8B-B14F-4D97-AF65-F5344CB8AC3E}">
        <p14:creationId xmlns:p14="http://schemas.microsoft.com/office/powerpoint/2010/main" val="40355207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smtClean="0">
                <a:ea typeface="ＭＳ Ｐゴシック" pitchFamily="-106" charset="-128"/>
              </a:rPr>
              <a:t>Positive, Negative, or  </a:t>
            </a:r>
            <a:br>
              <a:rPr lang="en-US" altLang="en-US" smtClean="0">
                <a:ea typeface="ＭＳ Ｐゴシック" pitchFamily="-106" charset="-128"/>
              </a:rPr>
            </a:br>
            <a:r>
              <a:rPr lang="en-US" altLang="en-US" smtClean="0">
                <a:ea typeface="ＭＳ Ｐゴシック" pitchFamily="-106" charset="-128"/>
              </a:rPr>
              <a:t>No Correlation?</a:t>
            </a:r>
          </a:p>
        </p:txBody>
      </p:sp>
      <p:pic>
        <p:nvPicPr>
          <p:cNvPr id="30723" name="Picture 12" descr="http://www.nvcc.edu/home/elanthier/methods/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35138"/>
            <a:ext cx="640080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379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altLang="en-US" smtClean="0">
                <a:ea typeface="ＭＳ Ｐゴシック" pitchFamily="-106" charset="-128"/>
              </a:rPr>
              <a:t>Positive, Negative, or  </a:t>
            </a:r>
            <a:br>
              <a:rPr lang="en-US" altLang="en-US" smtClean="0">
                <a:ea typeface="ＭＳ Ｐゴシック" pitchFamily="-106" charset="-128"/>
              </a:rPr>
            </a:br>
            <a:r>
              <a:rPr lang="en-US" altLang="en-US" smtClean="0">
                <a:ea typeface="ＭＳ Ｐゴシック" pitchFamily="-106" charset="-128"/>
              </a:rPr>
              <a:t>No Correlation?</a:t>
            </a:r>
          </a:p>
        </p:txBody>
      </p:sp>
      <p:pic>
        <p:nvPicPr>
          <p:cNvPr id="31747" name="Picture 6" descr="http://www.montgomerycollege.edu/~steuben/correlation0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447800"/>
            <a:ext cx="6672263" cy="5129213"/>
          </a:xfrm>
          <a:noFill/>
        </p:spPr>
      </p:pic>
    </p:spTree>
    <p:extLst>
      <p:ext uri="{BB962C8B-B14F-4D97-AF65-F5344CB8AC3E}">
        <p14:creationId xmlns:p14="http://schemas.microsoft.com/office/powerpoint/2010/main" val="1451078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smtClean="0">
                <a:ea typeface="ＭＳ Ｐゴシック" pitchFamily="-106" charset="-128"/>
              </a:rPr>
              <a:t>Positive, Negative, or </a:t>
            </a:r>
            <a:br>
              <a:rPr lang="en-US" altLang="en-US" smtClean="0">
                <a:ea typeface="ＭＳ Ｐゴシック" pitchFamily="-106" charset="-128"/>
              </a:rPr>
            </a:br>
            <a:r>
              <a:rPr lang="en-US" altLang="en-US" smtClean="0">
                <a:ea typeface="ＭＳ Ｐゴシック" pitchFamily="-106" charset="-128"/>
              </a:rPr>
              <a:t>No Correlation?</a:t>
            </a:r>
          </a:p>
        </p:txBody>
      </p:sp>
      <p:sp>
        <p:nvSpPr>
          <p:cNvPr id="3" name="Content Placeholder 2"/>
          <p:cNvSpPr>
            <a:spLocks noGrp="1"/>
          </p:cNvSpPr>
          <p:nvPr>
            <p:ph idx="1"/>
          </p:nvPr>
        </p:nvSpPr>
        <p:spPr/>
        <p:txBody>
          <a:bodyPr/>
          <a:lstStyle/>
          <a:p>
            <a:pPr>
              <a:buFont typeface="Arial" charset="0"/>
              <a:buNone/>
            </a:pPr>
            <a:r>
              <a:rPr lang="en-US" altLang="en-US" smtClean="0">
                <a:ea typeface="ＭＳ Ｐゴシック" pitchFamily="-106" charset="-128"/>
              </a:rPr>
              <a:t>1. As people walk more, they lose weight.</a:t>
            </a:r>
          </a:p>
          <a:p>
            <a:endParaRPr lang="en-US" altLang="en-US" smtClean="0">
              <a:ea typeface="ＭＳ Ｐゴシック" pitchFamily="-106" charset="-128"/>
            </a:endParaRPr>
          </a:p>
          <a:p>
            <a:pPr>
              <a:buFont typeface="Arial" charset="0"/>
              <a:buNone/>
            </a:pPr>
            <a:r>
              <a:rPr lang="en-US" altLang="en-US" smtClean="0">
                <a:ea typeface="ＭＳ Ｐゴシック" pitchFamily="-106" charset="-128"/>
              </a:rPr>
              <a:t>2. As people sleep more, their grades increase.</a:t>
            </a:r>
          </a:p>
          <a:p>
            <a:pPr>
              <a:buFont typeface="Arial" charset="0"/>
              <a:buNone/>
            </a:pPr>
            <a:endParaRPr lang="en-US" altLang="en-US" smtClean="0">
              <a:ea typeface="ＭＳ Ｐゴシック" pitchFamily="-106" charset="-128"/>
            </a:endParaRPr>
          </a:p>
          <a:p>
            <a:pPr>
              <a:buFont typeface="Arial" charset="0"/>
              <a:buNone/>
            </a:pPr>
            <a:r>
              <a:rPr lang="en-US" altLang="en-US" smtClean="0">
                <a:ea typeface="ＭＳ Ｐゴシック" pitchFamily="-106" charset="-128"/>
              </a:rPr>
              <a:t>3. As people study less, their grades decrease.</a:t>
            </a:r>
          </a:p>
          <a:p>
            <a:endParaRPr lang="en-US" altLang="en-US" smtClean="0">
              <a:ea typeface="ＭＳ Ｐゴシック" pitchFamily="-106" charset="-128"/>
            </a:endParaRPr>
          </a:p>
          <a:p>
            <a:pPr>
              <a:buFont typeface="Arial" charset="0"/>
              <a:buNone/>
            </a:pPr>
            <a:r>
              <a:rPr lang="en-US" altLang="en-US" smtClean="0">
                <a:ea typeface="ＭＳ Ｐゴシック" pitchFamily="-106" charset="-128"/>
              </a:rPr>
              <a:t>4. As people smoke less, their health improves.</a:t>
            </a:r>
          </a:p>
          <a:p>
            <a:endParaRPr lang="en-US" altLang="en-US" smtClean="0">
              <a:ea typeface="ＭＳ Ｐゴシック" pitchFamily="-106" charset="-128"/>
            </a:endParaRPr>
          </a:p>
          <a:p>
            <a:endParaRPr lang="en-US" altLang="en-US" smtClean="0">
              <a:ea typeface="ＭＳ Ｐゴシック" pitchFamily="-106" charset="-128"/>
            </a:endParaRPr>
          </a:p>
        </p:txBody>
      </p:sp>
    </p:spTree>
    <p:extLst>
      <p:ext uri="{BB962C8B-B14F-4D97-AF65-F5344CB8AC3E}">
        <p14:creationId xmlns:p14="http://schemas.microsoft.com/office/powerpoint/2010/main" val="2976572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altLang="en-US" sz="4000" smtClean="0">
                <a:ea typeface="ＭＳ Ｐゴシック" pitchFamily="-106" charset="-128"/>
              </a:rPr>
              <a:t>Positive, Negative, or No Correlation?</a:t>
            </a:r>
            <a:br>
              <a:rPr lang="en-US" altLang="en-US" sz="4000" smtClean="0">
                <a:ea typeface="ＭＳ Ｐゴシック" pitchFamily="-106" charset="-128"/>
              </a:rPr>
            </a:br>
            <a:r>
              <a:rPr lang="en-US" altLang="en-US" sz="4000" smtClean="0">
                <a:ea typeface="ＭＳ Ｐゴシック" pitchFamily="-106" charset="-128"/>
              </a:rPr>
              <a:t>Which Correlation appears strongest?</a:t>
            </a:r>
          </a:p>
        </p:txBody>
      </p:sp>
      <p:pic>
        <p:nvPicPr>
          <p:cNvPr id="33795" name="Picture 2" descr="http://mba640.wikispaces.com/file/view/Positive_correlation.jpg/30060913/Positive_corr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43053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http://www.nvcc.edu/home/elanthier/methods/Im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225" y="2438400"/>
            <a:ext cx="46767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221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ea typeface="ＭＳ Ｐゴシック" pitchFamily="-106" charset="-128"/>
              </a:rPr>
              <a:t>Which correlation is strongest?</a:t>
            </a:r>
          </a:p>
        </p:txBody>
      </p:sp>
      <p:sp>
        <p:nvSpPr>
          <p:cNvPr id="3" name="Content Placeholder 2"/>
          <p:cNvSpPr>
            <a:spLocks noGrp="1"/>
          </p:cNvSpPr>
          <p:nvPr>
            <p:ph idx="1"/>
          </p:nvPr>
        </p:nvSpPr>
        <p:spPr/>
        <p:txBody>
          <a:bodyPr/>
          <a:lstStyle/>
          <a:p>
            <a:pPr>
              <a:buFont typeface="Arial" charset="0"/>
              <a:buNone/>
            </a:pPr>
            <a:r>
              <a:rPr lang="en-US" altLang="en-US" smtClean="0">
                <a:ea typeface="ＭＳ Ｐゴシック" pitchFamily="-106" charset="-128"/>
              </a:rPr>
              <a:t>1. +0.2 or +0.02</a:t>
            </a:r>
          </a:p>
          <a:p>
            <a:endParaRPr lang="en-US" altLang="en-US" smtClean="0">
              <a:ea typeface="ＭＳ Ｐゴシック" pitchFamily="-106" charset="-128"/>
            </a:endParaRPr>
          </a:p>
          <a:p>
            <a:pPr>
              <a:buFont typeface="Arial" charset="0"/>
              <a:buNone/>
            </a:pPr>
            <a:r>
              <a:rPr lang="en-US" altLang="en-US" smtClean="0">
                <a:ea typeface="ＭＳ Ｐゴシック" pitchFamily="-106" charset="-128"/>
              </a:rPr>
              <a:t>2. -0.18 or -0.76</a:t>
            </a:r>
          </a:p>
          <a:p>
            <a:endParaRPr lang="en-US" altLang="en-US" smtClean="0">
              <a:ea typeface="ＭＳ Ｐゴシック" pitchFamily="-106" charset="-128"/>
            </a:endParaRPr>
          </a:p>
          <a:p>
            <a:pPr>
              <a:buFont typeface="Arial" charset="0"/>
              <a:buNone/>
            </a:pPr>
            <a:r>
              <a:rPr lang="en-US" altLang="en-US" smtClean="0">
                <a:ea typeface="ＭＳ Ｐゴシック" pitchFamily="-106" charset="-128"/>
              </a:rPr>
              <a:t>3. -0.92 or +0.53</a:t>
            </a:r>
          </a:p>
          <a:p>
            <a:endParaRPr lang="en-US" altLang="en-US" smtClean="0">
              <a:ea typeface="ＭＳ Ｐゴシック" pitchFamily="-106" charset="-128"/>
            </a:endParaRPr>
          </a:p>
          <a:p>
            <a:pPr>
              <a:buFont typeface="Arial" charset="0"/>
              <a:buNone/>
            </a:pPr>
            <a:r>
              <a:rPr lang="en-US" altLang="en-US" smtClean="0">
                <a:ea typeface="ＭＳ Ｐゴシック" pitchFamily="-106" charset="-128"/>
              </a:rPr>
              <a:t>4. +1.0 or +1.5</a:t>
            </a:r>
          </a:p>
        </p:txBody>
      </p:sp>
    </p:spTree>
    <p:extLst>
      <p:ext uri="{BB962C8B-B14F-4D97-AF65-F5344CB8AC3E}">
        <p14:creationId xmlns:p14="http://schemas.microsoft.com/office/powerpoint/2010/main" val="2569156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Conclusions</a:t>
            </a:r>
            <a:endParaRPr lang="en-US" dirty="0"/>
          </a:p>
        </p:txBody>
      </p:sp>
      <p:sp>
        <p:nvSpPr>
          <p:cNvPr id="3" name="Content Placeholder 2"/>
          <p:cNvSpPr>
            <a:spLocks noGrp="1"/>
          </p:cNvSpPr>
          <p:nvPr>
            <p:ph idx="1"/>
          </p:nvPr>
        </p:nvSpPr>
        <p:spPr/>
        <p:txBody>
          <a:bodyPr/>
          <a:lstStyle/>
          <a:p>
            <a:r>
              <a:rPr lang="en-US" dirty="0" smtClean="0"/>
              <a:t>If I am told that there is a positive correlation between sleep and grades, what can I conclude?  What can I NOT conclude?</a:t>
            </a:r>
          </a:p>
          <a:p>
            <a:endParaRPr lang="en-US" dirty="0"/>
          </a:p>
          <a:p>
            <a:r>
              <a:rPr lang="en-US" dirty="0" smtClean="0"/>
              <a:t>If I am told that there is a negative correlation between number of vacation days and stress levels, what does this mean?</a:t>
            </a:r>
            <a:endParaRPr lang="en-US" dirty="0"/>
          </a:p>
        </p:txBody>
      </p:sp>
    </p:spTree>
    <p:extLst>
      <p:ext uri="{BB962C8B-B14F-4D97-AF65-F5344CB8AC3E}">
        <p14:creationId xmlns:p14="http://schemas.microsoft.com/office/powerpoint/2010/main" val="26752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76200"/>
            <a:ext cx="9144000" cy="1630363"/>
          </a:xfrm>
        </p:spPr>
        <p:txBody>
          <a:bodyPr/>
          <a:lstStyle/>
          <a:p>
            <a:r>
              <a:rPr lang="en-US" altLang="en-US" sz="3200" smtClean="0"/>
              <a:t>In the following hypotheses, determine what terms need an operational definition.  Then, write an operational definition for each term you identified.</a:t>
            </a:r>
          </a:p>
        </p:txBody>
      </p:sp>
      <p:sp>
        <p:nvSpPr>
          <p:cNvPr id="3" name="Content Placeholder 2"/>
          <p:cNvSpPr>
            <a:spLocks noGrp="1"/>
          </p:cNvSpPr>
          <p:nvPr>
            <p:ph idx="1"/>
          </p:nvPr>
        </p:nvSpPr>
        <p:spPr>
          <a:xfrm>
            <a:off x="457200" y="2057400"/>
            <a:ext cx="8229600" cy="4068763"/>
          </a:xfrm>
        </p:spPr>
        <p:txBody>
          <a:bodyPr/>
          <a:lstStyle/>
          <a:p>
            <a:pPr marL="514350" indent="-514350">
              <a:buFont typeface="Arial" pitchFamily="-65" charset="0"/>
              <a:buAutoNum type="arabicPeriod"/>
              <a:defRPr/>
            </a:pPr>
            <a:r>
              <a:rPr lang="en-US" dirty="0" smtClean="0"/>
              <a:t>Athletes who weigh more run slower than athletes who are lighter.</a:t>
            </a:r>
          </a:p>
          <a:p>
            <a:pPr marL="514350" indent="-514350">
              <a:buFont typeface="Arial" pitchFamily="-65" charset="0"/>
              <a:buAutoNum type="arabicPeriod"/>
              <a:defRPr/>
            </a:pPr>
            <a:endParaRPr lang="en-US" dirty="0" smtClean="0"/>
          </a:p>
          <a:p>
            <a:pPr>
              <a:buFont typeface="Arial" pitchFamily="-65" charset="0"/>
              <a:buNone/>
              <a:defRPr/>
            </a:pPr>
            <a:r>
              <a:rPr lang="en-US" dirty="0" smtClean="0"/>
              <a:t>2. Studying improves academic performance.</a:t>
            </a:r>
          </a:p>
          <a:p>
            <a:pPr>
              <a:buFont typeface="Arial" pitchFamily="-65" charset="0"/>
              <a:buNone/>
              <a:defRPr/>
            </a:pPr>
            <a:endParaRPr lang="en-US" dirty="0" smtClean="0"/>
          </a:p>
          <a:p>
            <a:pPr>
              <a:buFont typeface="Arial" pitchFamily="-65" charset="0"/>
              <a:buNone/>
              <a:defRPr/>
            </a:pPr>
            <a:r>
              <a:rPr lang="en-US" dirty="0" smtClean="0"/>
              <a:t>3. People who consume caffeinated beverages in the morning have faster reaction times.</a:t>
            </a:r>
            <a:endParaRPr lang="en-US" dirty="0"/>
          </a:p>
        </p:txBody>
      </p:sp>
    </p:spTree>
    <p:extLst>
      <p:ext uri="{BB962C8B-B14F-4D97-AF65-F5344CB8AC3E}">
        <p14:creationId xmlns:p14="http://schemas.microsoft.com/office/powerpoint/2010/main" val="14094558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Psyc</a:t>
            </a:r>
            <a:r>
              <a:rPr lang="en-US" dirty="0" smtClean="0"/>
              <a:t> Statistics</a:t>
            </a:r>
            <a:endParaRPr lang="en-US" dirty="0"/>
          </a:p>
        </p:txBody>
      </p:sp>
      <p:sp>
        <p:nvSpPr>
          <p:cNvPr id="3" name="Content Placeholder 2"/>
          <p:cNvSpPr>
            <a:spLocks noGrp="1"/>
          </p:cNvSpPr>
          <p:nvPr>
            <p:ph idx="1"/>
          </p:nvPr>
        </p:nvSpPr>
        <p:spPr>
          <a:xfrm>
            <a:off x="228600" y="1371600"/>
            <a:ext cx="8763000" cy="5181600"/>
          </a:xfrm>
        </p:spPr>
        <p:txBody>
          <a:bodyPr>
            <a:normAutofit fontScale="70000" lnSpcReduction="20000"/>
          </a:bodyPr>
          <a:lstStyle/>
          <a:p>
            <a:r>
              <a:rPr lang="en-US" dirty="0"/>
              <a:t>Descriptive statistics </a:t>
            </a:r>
            <a:r>
              <a:rPr lang="en-US" dirty="0" smtClean="0"/>
              <a:t>are used when you are simply </a:t>
            </a:r>
            <a:r>
              <a:rPr lang="en-US" dirty="0"/>
              <a:t>describing what is or what the data shows</a:t>
            </a:r>
            <a:r>
              <a:rPr lang="en-US" dirty="0" smtClean="0"/>
              <a:t>.  Measures of central tendency (mean, median, and mode) and variability (range and standard deviation) are both descriptive statistics</a:t>
            </a:r>
          </a:p>
          <a:p>
            <a:pPr marL="0" indent="0">
              <a:buNone/>
            </a:pPr>
            <a:endParaRPr lang="en-US" dirty="0" smtClean="0"/>
          </a:p>
          <a:p>
            <a:r>
              <a:rPr lang="en-US" dirty="0" smtClean="0"/>
              <a:t>With </a:t>
            </a:r>
            <a:r>
              <a:rPr lang="en-US" dirty="0"/>
              <a:t>inferential statistics, you are trying to reach conclusions that extend beyond the immediate data alone. For instance, we use inferential statistics to try to infer from the sample data what the population might think. Or, we use inferential statistics to make judgments of the probability that an observed difference between groups is a dependable one or one that might have happened by chance in this study. </a:t>
            </a:r>
            <a:endParaRPr lang="en-US" dirty="0" smtClean="0"/>
          </a:p>
          <a:p>
            <a:endParaRPr lang="en-US" dirty="0"/>
          </a:p>
          <a:p>
            <a:r>
              <a:rPr lang="en-US" dirty="0" smtClean="0"/>
              <a:t>In summary, </a:t>
            </a:r>
            <a:r>
              <a:rPr lang="en-US" dirty="0"/>
              <a:t>we use inferential statistics to make inferences from our data to more general conditions; we use descriptive statistics simply to describe what's going on in our data.</a:t>
            </a:r>
          </a:p>
          <a:p>
            <a:endParaRPr lang="en-US" dirty="0"/>
          </a:p>
        </p:txBody>
      </p:sp>
    </p:spTree>
    <p:extLst>
      <p:ext uri="{BB962C8B-B14F-4D97-AF65-F5344CB8AC3E}">
        <p14:creationId xmlns:p14="http://schemas.microsoft.com/office/powerpoint/2010/main" val="8508720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0" y="274638"/>
            <a:ext cx="9144000" cy="1143000"/>
          </a:xfrm>
        </p:spPr>
        <p:txBody>
          <a:bodyPr>
            <a:normAutofit fontScale="90000"/>
          </a:bodyPr>
          <a:lstStyle/>
          <a:p>
            <a:pPr eaLnBrk="1" hangingPunct="1"/>
            <a:r>
              <a:rPr lang="en-US" altLang="en-US" smtClean="0">
                <a:latin typeface="Arial" charset="0"/>
                <a:cs typeface="Arial" charset="0"/>
              </a:rPr>
              <a:t>Describing Data</a:t>
            </a:r>
            <a:br>
              <a:rPr lang="en-US" altLang="en-US" smtClean="0">
                <a:latin typeface="Arial" charset="0"/>
                <a:cs typeface="Arial" charset="0"/>
              </a:rPr>
            </a:br>
            <a:r>
              <a:rPr lang="en-US" altLang="en-US" sz="4000" i="1" smtClean="0">
                <a:latin typeface="Arial" charset="0"/>
                <a:cs typeface="Arial" charset="0"/>
              </a:rPr>
              <a:t>Measures of Central Tendency</a:t>
            </a:r>
          </a:p>
        </p:txBody>
      </p:sp>
      <p:sp>
        <p:nvSpPr>
          <p:cNvPr id="65539" name="Content Placeholder 2"/>
          <p:cNvSpPr>
            <a:spLocks noGrp="1"/>
          </p:cNvSpPr>
          <p:nvPr>
            <p:ph idx="1"/>
          </p:nvPr>
        </p:nvSpPr>
        <p:spPr/>
        <p:txBody>
          <a:bodyPr/>
          <a:lstStyle/>
          <a:p>
            <a:pPr eaLnBrk="1" hangingPunct="1"/>
            <a:r>
              <a:rPr lang="en-US" altLang="en-US" sz="4000" smtClean="0">
                <a:latin typeface="Arial" charset="0"/>
                <a:cs typeface="Arial" charset="0"/>
                <a:hlinkClick r:id="" action="ppaction://noaction"/>
              </a:rPr>
              <a:t>Mode</a:t>
            </a:r>
            <a:r>
              <a:rPr lang="en-US" altLang="en-US" sz="4000" smtClean="0">
                <a:latin typeface="Arial" charset="0"/>
                <a:cs typeface="Arial" charset="0"/>
              </a:rPr>
              <a:t> (occurs the most)</a:t>
            </a:r>
          </a:p>
          <a:p>
            <a:pPr eaLnBrk="1" hangingPunct="1"/>
            <a:r>
              <a:rPr lang="en-US" altLang="en-US" sz="4000" smtClean="0">
                <a:latin typeface="Arial" charset="0"/>
                <a:cs typeface="Arial" charset="0"/>
                <a:hlinkClick r:id="" action="ppaction://noaction"/>
              </a:rPr>
              <a:t>Mean</a:t>
            </a:r>
            <a:r>
              <a:rPr lang="en-US" altLang="en-US" sz="4000" smtClean="0">
                <a:latin typeface="Arial" charset="0"/>
                <a:cs typeface="Arial" charset="0"/>
              </a:rPr>
              <a:t> (arithmetic average)</a:t>
            </a:r>
          </a:p>
          <a:p>
            <a:pPr eaLnBrk="1" hangingPunct="1"/>
            <a:r>
              <a:rPr lang="en-US" altLang="en-US" sz="4000" smtClean="0">
                <a:latin typeface="Arial" charset="0"/>
                <a:cs typeface="Arial" charset="0"/>
                <a:hlinkClick r:id="" action="ppaction://noaction"/>
              </a:rPr>
              <a:t>Median</a:t>
            </a:r>
            <a:r>
              <a:rPr lang="en-US" altLang="en-US" sz="4000" smtClean="0">
                <a:latin typeface="Arial" charset="0"/>
                <a:cs typeface="Arial" charset="0"/>
              </a:rPr>
              <a:t> (middle score)</a:t>
            </a:r>
            <a:endParaRPr lang="en-US" altLang="en-US" smtClean="0">
              <a:latin typeface="Arial" charset="0"/>
              <a:cs typeface="Arial" charset="0"/>
            </a:endParaRPr>
          </a:p>
        </p:txBody>
      </p:sp>
      <p:pic>
        <p:nvPicPr>
          <p:cNvPr id="655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886200"/>
            <a:ext cx="91344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8294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74638"/>
            <a:ext cx="9144000" cy="1143000"/>
          </a:xfrm>
        </p:spPr>
        <p:txBody>
          <a:bodyPr>
            <a:normAutofit fontScale="90000"/>
          </a:bodyPr>
          <a:lstStyle/>
          <a:p>
            <a:pPr eaLnBrk="1" hangingPunct="1"/>
            <a:r>
              <a:rPr lang="en-US" altLang="en-US" smtClean="0">
                <a:latin typeface="Arial" charset="0"/>
                <a:cs typeface="Arial" charset="0"/>
              </a:rPr>
              <a:t>Describing Data</a:t>
            </a:r>
            <a:br>
              <a:rPr lang="en-US" altLang="en-US" smtClean="0">
                <a:latin typeface="Arial" charset="0"/>
                <a:cs typeface="Arial" charset="0"/>
              </a:rPr>
            </a:br>
            <a:r>
              <a:rPr lang="en-US" altLang="en-US" sz="4000" i="1" smtClean="0">
                <a:latin typeface="Arial" charset="0"/>
                <a:cs typeface="Arial" charset="0"/>
              </a:rPr>
              <a:t>Measures of Variability</a:t>
            </a:r>
          </a:p>
        </p:txBody>
      </p:sp>
      <p:sp>
        <p:nvSpPr>
          <p:cNvPr id="66563" name="Content Placeholder 2"/>
          <p:cNvSpPr>
            <a:spLocks noGrp="1"/>
          </p:cNvSpPr>
          <p:nvPr>
            <p:ph idx="1"/>
          </p:nvPr>
        </p:nvSpPr>
        <p:spPr/>
        <p:txBody>
          <a:bodyPr/>
          <a:lstStyle/>
          <a:p>
            <a:pPr eaLnBrk="1" hangingPunct="1"/>
            <a:r>
              <a:rPr lang="en-US" altLang="en-US" sz="4000" smtClean="0">
                <a:latin typeface="Arial" charset="0"/>
                <a:cs typeface="Arial" charset="0"/>
                <a:hlinkClick r:id="" action="ppaction://noaction"/>
              </a:rPr>
              <a:t>Range</a:t>
            </a:r>
            <a:endParaRPr lang="en-US" altLang="en-US" sz="4000" smtClean="0">
              <a:latin typeface="Arial" charset="0"/>
              <a:cs typeface="Arial" charset="0"/>
            </a:endParaRPr>
          </a:p>
          <a:p>
            <a:pPr eaLnBrk="1" hangingPunct="1"/>
            <a:r>
              <a:rPr lang="en-US" altLang="en-US" sz="4000" smtClean="0">
                <a:latin typeface="Arial" charset="0"/>
                <a:cs typeface="Arial" charset="0"/>
                <a:hlinkClick r:id="" action="ppaction://noaction"/>
              </a:rPr>
              <a:t>Standard Deviation</a:t>
            </a:r>
            <a:endParaRPr lang="en-US" altLang="en-US" smtClean="0">
              <a:latin typeface="Arial" charset="0"/>
              <a:cs typeface="Arial" charset="0"/>
            </a:endParaRPr>
          </a:p>
        </p:txBody>
      </p:sp>
      <p:pic>
        <p:nvPicPr>
          <p:cNvPr id="6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38600"/>
            <a:ext cx="86899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9948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altLang="en-US" smtClean="0"/>
          </a:p>
        </p:txBody>
      </p:sp>
      <p:sp>
        <p:nvSpPr>
          <p:cNvPr id="21507" name="Content Placeholder 2"/>
          <p:cNvSpPr>
            <a:spLocks noGrp="1"/>
          </p:cNvSpPr>
          <p:nvPr>
            <p:ph idx="1"/>
          </p:nvPr>
        </p:nvSpPr>
        <p:spPr/>
        <p:txBody>
          <a:bodyPr/>
          <a:lstStyle/>
          <a:p>
            <a:endParaRPr lang="en-US" altLang="en-US" smtClean="0"/>
          </a:p>
        </p:txBody>
      </p:sp>
      <p:pic>
        <p:nvPicPr>
          <p:cNvPr id="21508" name="Picture 2" descr="http://www.socialresearchmethods.net/kb/Assets/images/statsim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5613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3395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274638"/>
            <a:ext cx="9144000" cy="1143000"/>
          </a:xfrm>
        </p:spPr>
        <p:txBody>
          <a:bodyPr>
            <a:normAutofit fontScale="90000"/>
          </a:bodyPr>
          <a:lstStyle/>
          <a:p>
            <a:pPr eaLnBrk="1" hangingPunct="1"/>
            <a:r>
              <a:rPr lang="en-US" altLang="en-US" smtClean="0">
                <a:latin typeface="Arial" charset="0"/>
                <a:cs typeface="Arial" charset="0"/>
              </a:rPr>
              <a:t>Describing Data</a:t>
            </a:r>
            <a:br>
              <a:rPr lang="en-US" altLang="en-US" smtClean="0">
                <a:latin typeface="Arial" charset="0"/>
                <a:cs typeface="Arial" charset="0"/>
              </a:rPr>
            </a:br>
            <a:r>
              <a:rPr lang="en-US" altLang="en-US" sz="4000" i="1" smtClean="0">
                <a:latin typeface="Arial" charset="0"/>
                <a:cs typeface="Arial" charset="0"/>
              </a:rPr>
              <a:t>Measures of Variability</a:t>
            </a:r>
          </a:p>
        </p:txBody>
      </p:sp>
      <p:sp>
        <p:nvSpPr>
          <p:cNvPr id="19459" name="Content Placeholder 2"/>
          <p:cNvSpPr>
            <a:spLocks noGrp="1"/>
          </p:cNvSpPr>
          <p:nvPr>
            <p:ph idx="1"/>
          </p:nvPr>
        </p:nvSpPr>
        <p:spPr>
          <a:xfrm>
            <a:off x="457200" y="1600200"/>
            <a:ext cx="8686800" cy="4525963"/>
          </a:xfrm>
        </p:spPr>
        <p:txBody>
          <a:bodyPr/>
          <a:lstStyle/>
          <a:p>
            <a:pPr eaLnBrk="1" hangingPunct="1"/>
            <a:r>
              <a:rPr lang="en-US" altLang="en-US" sz="4000" smtClean="0">
                <a:latin typeface="Arial" charset="0"/>
                <a:cs typeface="Arial" charset="0"/>
              </a:rPr>
              <a:t>Normal Curve (bell shaped)</a:t>
            </a:r>
            <a:endParaRPr lang="en-US" altLang="en-US" smtClean="0">
              <a:latin typeface="Arial" charset="0"/>
              <a:cs typeface="Arial" charset="0"/>
            </a:endParaRP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27275"/>
            <a:ext cx="7391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8053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sp>
        <p:nvSpPr>
          <p:cNvPr id="20483" name="Content Placeholder 2"/>
          <p:cNvSpPr>
            <a:spLocks noGrp="1"/>
          </p:cNvSpPr>
          <p:nvPr>
            <p:ph idx="1"/>
          </p:nvPr>
        </p:nvSpPr>
        <p:spPr/>
        <p:txBody>
          <a:bodyPr/>
          <a:lstStyle/>
          <a:p>
            <a:endParaRPr lang="en-US" altLang="en-US" smtClean="0"/>
          </a:p>
        </p:txBody>
      </p:sp>
      <p:pic>
        <p:nvPicPr>
          <p:cNvPr id="20484" name="Picture 2" descr="http://www.southalabama.edu/coe/bset/johnson/lectures/lec15_files/image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344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2407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0" y="274638"/>
            <a:ext cx="9144000" cy="1143000"/>
          </a:xfrm>
        </p:spPr>
        <p:txBody>
          <a:bodyPr>
            <a:normAutofit fontScale="90000"/>
          </a:bodyPr>
          <a:lstStyle/>
          <a:p>
            <a:pPr eaLnBrk="1" hangingPunct="1"/>
            <a:r>
              <a:rPr lang="en-US" altLang="en-US" smtClean="0">
                <a:latin typeface="Arial" charset="0"/>
                <a:cs typeface="Arial" charset="0"/>
              </a:rPr>
              <a:t>Making Inferences</a:t>
            </a:r>
            <a:br>
              <a:rPr lang="en-US" altLang="en-US" smtClean="0">
                <a:latin typeface="Arial" charset="0"/>
                <a:cs typeface="Arial" charset="0"/>
              </a:rPr>
            </a:br>
            <a:r>
              <a:rPr lang="en-US" altLang="en-US" sz="4000" i="1" smtClean="0">
                <a:latin typeface="Arial" charset="0"/>
                <a:cs typeface="Arial" charset="0"/>
              </a:rPr>
              <a:t>When Is a Difference Significant?</a:t>
            </a:r>
          </a:p>
        </p:txBody>
      </p:sp>
      <p:sp>
        <p:nvSpPr>
          <p:cNvPr id="69635" name="Content Placeholder 2"/>
          <p:cNvSpPr>
            <a:spLocks noGrp="1"/>
          </p:cNvSpPr>
          <p:nvPr>
            <p:ph idx="1"/>
          </p:nvPr>
        </p:nvSpPr>
        <p:spPr/>
        <p:txBody>
          <a:bodyPr/>
          <a:lstStyle/>
          <a:p>
            <a:pPr eaLnBrk="1" hangingPunct="1"/>
            <a:r>
              <a:rPr lang="en-US" altLang="en-US" sz="4000" smtClean="0">
                <a:latin typeface="Arial" charset="0"/>
                <a:cs typeface="Arial" charset="0"/>
                <a:hlinkClick r:id="" action="ppaction://noaction"/>
              </a:rPr>
              <a:t>Statistical significance</a:t>
            </a:r>
            <a:endParaRPr lang="en-US" altLang="en-US" sz="4000" smtClean="0">
              <a:latin typeface="Arial" charset="0"/>
              <a:cs typeface="Arial" charset="0"/>
            </a:endParaRPr>
          </a:p>
          <a:p>
            <a:pPr lvl="1" eaLnBrk="1" hangingPunct="1"/>
            <a:r>
              <a:rPr lang="en-US" altLang="en-US" sz="3600" smtClean="0">
                <a:latin typeface="Arial" charset="0"/>
                <a:cs typeface="Arial" charset="0"/>
              </a:rPr>
              <a:t>The averages are reliable</a:t>
            </a:r>
          </a:p>
          <a:p>
            <a:pPr lvl="1" eaLnBrk="1" hangingPunct="1"/>
            <a:r>
              <a:rPr lang="en-US" altLang="en-US" sz="3600" smtClean="0">
                <a:latin typeface="Arial" charset="0"/>
                <a:cs typeface="Arial" charset="0"/>
              </a:rPr>
              <a:t>The differences between averages is relatively large</a:t>
            </a:r>
          </a:p>
          <a:p>
            <a:pPr lvl="1" eaLnBrk="1" hangingPunct="1"/>
            <a:r>
              <a:rPr lang="en-US" altLang="en-US" sz="3600" smtClean="0">
                <a:latin typeface="Arial" charset="0"/>
                <a:cs typeface="Arial" charset="0"/>
              </a:rPr>
              <a:t>Does imply the importance of the results</a:t>
            </a:r>
            <a:endParaRPr lang="en-US" altLang="en-US" smtClean="0">
              <a:latin typeface="Arial" charset="0"/>
              <a:cs typeface="Arial" charset="0"/>
            </a:endParaRPr>
          </a:p>
        </p:txBody>
      </p:sp>
    </p:spTree>
    <p:extLst>
      <p:ext uri="{BB962C8B-B14F-4D97-AF65-F5344CB8AC3E}">
        <p14:creationId xmlns:p14="http://schemas.microsoft.com/office/powerpoint/2010/main" val="31079179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altLang="en-US" dirty="0" smtClean="0">
                <a:latin typeface="Arial" charset="0"/>
                <a:cs typeface="Arial" charset="0"/>
              </a:rPr>
              <a:t>Statistical Significance</a:t>
            </a:r>
          </a:p>
        </p:txBody>
      </p:sp>
      <p:sp>
        <p:nvSpPr>
          <p:cNvPr id="114691" name="Content Placeholder 2"/>
          <p:cNvSpPr>
            <a:spLocks noGrp="1"/>
          </p:cNvSpPr>
          <p:nvPr>
            <p:ph idx="1"/>
          </p:nvPr>
        </p:nvSpPr>
        <p:spPr>
          <a:xfrm>
            <a:off x="457200" y="1600200"/>
            <a:ext cx="8229600" cy="4838700"/>
          </a:xfrm>
        </p:spPr>
        <p:txBody>
          <a:bodyPr>
            <a:normAutofit fontScale="92500"/>
          </a:bodyPr>
          <a:lstStyle/>
          <a:p>
            <a:pPr eaLnBrk="1" hangingPunct="1">
              <a:buFont typeface="Arial" charset="0"/>
              <a:buNone/>
            </a:pPr>
            <a:r>
              <a:rPr lang="en-US" altLang="en-US" dirty="0" smtClean="0">
                <a:latin typeface="Arial" charset="0"/>
                <a:cs typeface="Arial" charset="0"/>
              </a:rPr>
              <a:t>= a statistical statement of how likely it is that an obtained result occurred by chance.</a:t>
            </a:r>
          </a:p>
          <a:p>
            <a:pPr eaLnBrk="1" hangingPunct="1">
              <a:buFont typeface="Arial" charset="0"/>
              <a:buNone/>
            </a:pPr>
            <a:endParaRPr lang="en-US" altLang="en-US" dirty="0">
              <a:latin typeface="Arial" charset="0"/>
              <a:cs typeface="Arial" charset="0"/>
            </a:endParaRPr>
          </a:p>
          <a:p>
            <a:r>
              <a:rPr lang="en-US" altLang="en-US" dirty="0" smtClean="0">
                <a:latin typeface="Arial" charset="0"/>
                <a:cs typeface="Arial" charset="0"/>
              </a:rPr>
              <a:t>P-Value – the percent likelihood that a result is due to chance</a:t>
            </a:r>
          </a:p>
          <a:p>
            <a:pPr lvl="1"/>
            <a:r>
              <a:rPr lang="en-US" altLang="en-US" dirty="0" smtClean="0">
                <a:latin typeface="Arial" charset="0"/>
                <a:cs typeface="Arial" charset="0"/>
              </a:rPr>
              <a:t>Want a P-value of 0.05 (5%) or less. </a:t>
            </a:r>
          </a:p>
          <a:p>
            <a:pPr lvl="1"/>
            <a:r>
              <a:rPr lang="en-US" altLang="en-US" dirty="0" smtClean="0">
                <a:latin typeface="Arial" charset="0"/>
                <a:cs typeface="Arial" charset="0"/>
              </a:rPr>
              <a:t>This means we are 95% confident or more that the results are due to manipulating the independent variable (There is a 5% or less likelihood that the results are due to chance)</a:t>
            </a:r>
          </a:p>
        </p:txBody>
      </p:sp>
      <p:sp>
        <p:nvSpPr>
          <p:cNvPr id="4" name="Action Button: Back or Previous 3">
            <a:hlinkClick r:id="" action="ppaction://hlinkshowjump?jump=lastslideviewed" highlightClick="1"/>
          </p:cNvPr>
          <p:cNvSpPr/>
          <p:nvPr/>
        </p:nvSpPr>
        <p:spPr>
          <a:xfrm>
            <a:off x="152400" y="6172200"/>
            <a:ext cx="685800" cy="533400"/>
          </a:xfrm>
          <a:prstGeom prst="actionButtonBackPrevious">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165843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with Stats</a:t>
            </a:r>
            <a:endParaRPr lang="en-US" dirty="0"/>
          </a:p>
        </p:txBody>
      </p:sp>
      <p:sp>
        <p:nvSpPr>
          <p:cNvPr id="3" name="Content Placeholder 2"/>
          <p:cNvSpPr>
            <a:spLocks noGrp="1"/>
          </p:cNvSpPr>
          <p:nvPr>
            <p:ph idx="1"/>
          </p:nvPr>
        </p:nvSpPr>
        <p:spPr/>
        <p:txBody>
          <a:bodyPr/>
          <a:lstStyle/>
          <a:p>
            <a:r>
              <a:rPr lang="en-US" dirty="0" smtClean="0"/>
              <a:t>Look at the last page of your M&amp;Ms </a:t>
            </a:r>
            <a:r>
              <a:rPr lang="en-US" dirty="0" err="1" smtClean="0"/>
              <a:t>wkst</a:t>
            </a:r>
            <a:r>
              <a:rPr lang="en-US" dirty="0" smtClean="0"/>
              <a:t> and answer the questions based on that we just learned.</a:t>
            </a:r>
          </a:p>
          <a:p>
            <a:endParaRPr lang="en-US" dirty="0"/>
          </a:p>
          <a:p>
            <a:r>
              <a:rPr lang="en-US" dirty="0" smtClean="0"/>
              <a:t>When you finish, work on the practice statistics questions with a partner.  You may use a calculator, but for most questions one is not necessary.</a:t>
            </a:r>
          </a:p>
          <a:p>
            <a:endParaRPr lang="en-US" dirty="0"/>
          </a:p>
        </p:txBody>
      </p:sp>
    </p:spTree>
    <p:extLst>
      <p:ext uri="{BB962C8B-B14F-4D97-AF65-F5344CB8AC3E}">
        <p14:creationId xmlns:p14="http://schemas.microsoft.com/office/powerpoint/2010/main" val="3978727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M&amp;Ms Study</a:t>
            </a:r>
            <a:endParaRPr lang="en-US" dirty="0"/>
          </a:p>
        </p:txBody>
      </p:sp>
      <p:sp>
        <p:nvSpPr>
          <p:cNvPr id="3" name="Content Placeholder 2"/>
          <p:cNvSpPr>
            <a:spLocks noGrp="1"/>
          </p:cNvSpPr>
          <p:nvPr>
            <p:ph idx="1"/>
          </p:nvPr>
        </p:nvSpPr>
        <p:spPr/>
        <p:txBody>
          <a:bodyPr/>
          <a:lstStyle/>
          <a:p>
            <a:r>
              <a:rPr lang="en-US" dirty="0" smtClean="0"/>
              <a:t>Video – 80s commercial</a:t>
            </a:r>
          </a:p>
          <a:p>
            <a:endParaRPr lang="en-US" dirty="0" smtClean="0"/>
          </a:p>
          <a:p>
            <a:r>
              <a:rPr lang="en-US" dirty="0" smtClean="0"/>
              <a:t>Think about the “theory” proposed by the M&amp;Ms commercial.  How could we test this?</a:t>
            </a:r>
          </a:p>
          <a:p>
            <a:endParaRPr lang="en-US" dirty="0"/>
          </a:p>
          <a:p>
            <a:r>
              <a:rPr lang="en-US" dirty="0" smtClean="0"/>
              <a:t>On your handout, create your hypothesis and operationally define key terms/variables.</a:t>
            </a:r>
            <a:endParaRPr lang="en-US" dirty="0"/>
          </a:p>
          <a:p>
            <a:endParaRPr lang="en-US" dirty="0"/>
          </a:p>
        </p:txBody>
      </p:sp>
    </p:spTree>
    <p:extLst>
      <p:ext uri="{BB962C8B-B14F-4D97-AF65-F5344CB8AC3E}">
        <p14:creationId xmlns:p14="http://schemas.microsoft.com/office/powerpoint/2010/main" val="230962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&amp; Population</a:t>
            </a:r>
            <a:endParaRPr lang="en-US" dirty="0"/>
          </a:p>
        </p:txBody>
      </p:sp>
      <p:sp>
        <p:nvSpPr>
          <p:cNvPr id="3" name="Content Placeholder 2"/>
          <p:cNvSpPr>
            <a:spLocks noGrp="1"/>
          </p:cNvSpPr>
          <p:nvPr>
            <p:ph idx="1"/>
          </p:nvPr>
        </p:nvSpPr>
        <p:spPr/>
        <p:txBody>
          <a:bodyPr/>
          <a:lstStyle/>
          <a:p>
            <a:r>
              <a:rPr lang="en-US" dirty="0" smtClean="0"/>
              <a:t>Population: ALL people/cases in a group being studied</a:t>
            </a:r>
          </a:p>
          <a:p>
            <a:endParaRPr lang="en-US" dirty="0"/>
          </a:p>
          <a:p>
            <a:r>
              <a:rPr lang="en-US" dirty="0" smtClean="0"/>
              <a:t>Random Sample: Selecting a small group from the larger population.  Random = all participants have an EQUAL chance of being selected.</a:t>
            </a:r>
            <a:endParaRPr lang="en-US" dirty="0"/>
          </a:p>
        </p:txBody>
      </p:sp>
    </p:spTree>
    <p:extLst>
      <p:ext uri="{BB962C8B-B14F-4D97-AF65-F5344CB8AC3E}">
        <p14:creationId xmlns:p14="http://schemas.microsoft.com/office/powerpoint/2010/main" val="148351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M&amp;Ms Statistics</a:t>
            </a:r>
            <a:endParaRPr lang="en-US" dirty="0"/>
          </a:p>
        </p:txBody>
      </p:sp>
      <p:sp>
        <p:nvSpPr>
          <p:cNvPr id="3" name="Content Placeholder 2"/>
          <p:cNvSpPr>
            <a:spLocks noGrp="1"/>
          </p:cNvSpPr>
          <p:nvPr>
            <p:ph sz="quarter" idx="1"/>
          </p:nvPr>
        </p:nvSpPr>
        <p:spPr>
          <a:xfrm>
            <a:off x="457200" y="1295400"/>
            <a:ext cx="8229600" cy="4525963"/>
          </a:xfrm>
        </p:spPr>
        <p:txBody>
          <a:bodyPr/>
          <a:lstStyle/>
          <a:p>
            <a:r>
              <a:rPr lang="en-US" dirty="0" smtClean="0"/>
              <a:t>You have been given a “random sample” of M&amp;Ms from the “population” of all M&amp;Ms.  </a:t>
            </a:r>
          </a:p>
          <a:p>
            <a:r>
              <a:rPr lang="en-US" dirty="0" smtClean="0"/>
              <a:t>Open your package and complete your chart.  DO NOT eat your M&amp;Ms yet as this will interfere with your sample and invalidate your results.</a:t>
            </a:r>
          </a:p>
          <a:p>
            <a:pPr>
              <a:buNone/>
            </a:pPr>
            <a:endParaRPr lang="en-US" dirty="0"/>
          </a:p>
        </p:txBody>
      </p:sp>
      <p:pic>
        <p:nvPicPr>
          <p:cNvPr id="4" name="Picture 3"/>
          <p:cNvPicPr>
            <a:picLocks noChangeAspect="1"/>
          </p:cNvPicPr>
          <p:nvPr/>
        </p:nvPicPr>
        <p:blipFill>
          <a:blip r:embed="rId2"/>
          <a:stretch>
            <a:fillRect/>
          </a:stretch>
        </p:blipFill>
        <p:spPr>
          <a:xfrm>
            <a:off x="3048000" y="4114800"/>
            <a:ext cx="3276600" cy="2476500"/>
          </a:xfrm>
          <a:prstGeom prst="rect">
            <a:avLst/>
          </a:prstGeom>
        </p:spPr>
      </p:pic>
    </p:spTree>
    <p:extLst>
      <p:ext uri="{BB962C8B-B14F-4D97-AF65-F5344CB8AC3E}">
        <p14:creationId xmlns:p14="http://schemas.microsoft.com/office/powerpoint/2010/main" val="2192795922"/>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11377</TotalTime>
  <Words>2017</Words>
  <Application>Microsoft Office PowerPoint</Application>
  <PresentationFormat>On-screen Show (4:3)</PresentationFormat>
  <Paragraphs>283</Paragraphs>
  <Slides>68</Slides>
  <Notes>2</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Do Now</vt:lpstr>
      <vt:lpstr>Research Methods  Theory vs. Hypothesis</vt:lpstr>
      <vt:lpstr>PowerPoint Presentation</vt:lpstr>
      <vt:lpstr>Operational Definitions</vt:lpstr>
      <vt:lpstr>PowerPoint Presentation</vt:lpstr>
      <vt:lpstr>In the following hypotheses, determine what terms need an operational definition.  Then, write an operational definition for each term you identified.</vt:lpstr>
      <vt:lpstr>M&amp;Ms Study</vt:lpstr>
      <vt:lpstr>Sample &amp; Population</vt:lpstr>
      <vt:lpstr>M&amp;Ms Statistics</vt:lpstr>
      <vt:lpstr>M&amp;Ms Statistics</vt:lpstr>
      <vt:lpstr>M&amp;Ms Distribution</vt:lpstr>
      <vt:lpstr>Day 2</vt:lpstr>
      <vt:lpstr>M&amp;Ms Statistics</vt:lpstr>
      <vt:lpstr>M&amp;Ms Distribution</vt:lpstr>
      <vt:lpstr>M&amp;Ms Statistics</vt:lpstr>
      <vt:lpstr>Making Inferences When Is an Observed Difference Reliable?</vt:lpstr>
      <vt:lpstr>Conclusions about Samples</vt:lpstr>
      <vt:lpstr>Research Methods</vt:lpstr>
      <vt:lpstr>Description The Case Study</vt:lpstr>
      <vt:lpstr>Description The Survey</vt:lpstr>
      <vt:lpstr>Day 3</vt:lpstr>
      <vt:lpstr>Description The Survey</vt:lpstr>
      <vt:lpstr>Description Naturalistic Observation</vt:lpstr>
      <vt:lpstr>Studying Development</vt:lpstr>
      <vt:lpstr>Correlation Studies   (More to Come!)</vt:lpstr>
      <vt:lpstr>Experimentation </vt:lpstr>
      <vt:lpstr>Back to the M&amp;Ms!</vt:lpstr>
      <vt:lpstr>Experiment: Key Terms</vt:lpstr>
      <vt:lpstr>M&amp;Ms Variables</vt:lpstr>
      <vt:lpstr>Confounding Variables &amp; Sampling Errors </vt:lpstr>
      <vt:lpstr>Time to Practice!</vt:lpstr>
      <vt:lpstr>Day 4</vt:lpstr>
      <vt:lpstr>The Simpsons – Bear Patrol</vt:lpstr>
      <vt:lpstr>The Simpsons (Season 7, "Much Apu About Nothing") </vt:lpstr>
      <vt:lpstr>Do Now:  Take out your homework from Wed and today and place it on the side (if you are on my HW check list)  Follow the directions to log into Exit Ticket and get ready for the quiz  When you are done with your quiz and have turned it in, you may get a Chrome Book and work on your Level-Up Quizzes</vt:lpstr>
      <vt:lpstr>Correlation vs Experiment</vt:lpstr>
      <vt:lpstr>Correlation IS NOT Causation</vt:lpstr>
      <vt:lpstr>PowerPoint Presentation</vt:lpstr>
      <vt:lpstr>Correlation</vt:lpstr>
      <vt:lpstr>Correlation Correlation and Causation</vt:lpstr>
      <vt:lpstr>PowerPoint Presentation</vt:lpstr>
      <vt:lpstr>Correlation </vt:lpstr>
      <vt:lpstr>Correlation Coefficient</vt:lpstr>
      <vt:lpstr>Scatterplot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Positive, Negative, or   No Correlation?</vt:lpstr>
      <vt:lpstr>Positive, Negative, or  No Correlation?</vt:lpstr>
      <vt:lpstr>Positive, Negative, or   No Correlation?</vt:lpstr>
      <vt:lpstr>Positive, Negative, or   No Correlation?</vt:lpstr>
      <vt:lpstr>Positive, Negative, or  No Correlation?</vt:lpstr>
      <vt:lpstr>Positive, Negative, or No Correlation? Which Correlation appears strongest?</vt:lpstr>
      <vt:lpstr>Which correlation is strongest?</vt:lpstr>
      <vt:lpstr>Drawing Conclusions</vt:lpstr>
      <vt:lpstr>Psyc Statistics</vt:lpstr>
      <vt:lpstr>Describing Data Measures of Central Tendency</vt:lpstr>
      <vt:lpstr>Describing Data Measures of Variability</vt:lpstr>
      <vt:lpstr>PowerPoint Presentation</vt:lpstr>
      <vt:lpstr>Describing Data Measures of Variability</vt:lpstr>
      <vt:lpstr>PowerPoint Presentation</vt:lpstr>
      <vt:lpstr>Making Inferences When Is a Difference Significant?</vt:lpstr>
      <vt:lpstr>Statistical Significance</vt:lpstr>
      <vt:lpstr>Practice with Stats</vt:lpstr>
    </vt:vector>
  </TitlesOfParts>
  <Company>San Jose Collegiate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agreenwald</dc:creator>
  <cp:lastModifiedBy>Alicia Greenwald</cp:lastModifiedBy>
  <cp:revision>28</cp:revision>
  <cp:lastPrinted>2012-09-03T22:14:59Z</cp:lastPrinted>
  <dcterms:created xsi:type="dcterms:W3CDTF">2012-09-03T22:12:47Z</dcterms:created>
  <dcterms:modified xsi:type="dcterms:W3CDTF">2015-09-04T14:15:09Z</dcterms:modified>
</cp:coreProperties>
</file>