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87" r:id="rId2"/>
    <p:sldId id="289" r:id="rId3"/>
    <p:sldId id="293" r:id="rId4"/>
    <p:sldId id="291" r:id="rId5"/>
    <p:sldId id="292" r:id="rId6"/>
    <p:sldId id="288" r:id="rId7"/>
    <p:sldId id="256" r:id="rId8"/>
    <p:sldId id="257" r:id="rId9"/>
    <p:sldId id="258" r:id="rId10"/>
    <p:sldId id="260" r:id="rId11"/>
    <p:sldId id="261" r:id="rId12"/>
    <p:sldId id="262" r:id="rId13"/>
    <p:sldId id="259" r:id="rId14"/>
    <p:sldId id="266" r:id="rId15"/>
    <p:sldId id="265" r:id="rId16"/>
    <p:sldId id="264" r:id="rId17"/>
    <p:sldId id="263" r:id="rId18"/>
    <p:sldId id="267" r:id="rId19"/>
    <p:sldId id="271" r:id="rId20"/>
    <p:sldId id="270" r:id="rId21"/>
    <p:sldId id="269" r:id="rId22"/>
    <p:sldId id="268" r:id="rId23"/>
    <p:sldId id="272" r:id="rId24"/>
    <p:sldId id="276" r:id="rId25"/>
    <p:sldId id="275" r:id="rId26"/>
    <p:sldId id="274" r:id="rId27"/>
    <p:sldId id="273" r:id="rId28"/>
    <p:sldId id="277" r:id="rId29"/>
    <p:sldId id="281" r:id="rId30"/>
    <p:sldId id="280" r:id="rId31"/>
    <p:sldId id="279" r:id="rId32"/>
    <p:sldId id="278" r:id="rId33"/>
    <p:sldId id="282" r:id="rId34"/>
    <p:sldId id="286" r:id="rId35"/>
    <p:sldId id="285" r:id="rId36"/>
    <p:sldId id="284" r:id="rId37"/>
    <p:sldId id="283"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58" autoAdjust="0"/>
  </p:normalViewPr>
  <p:slideViewPr>
    <p:cSldViewPr>
      <p:cViewPr varScale="1">
        <p:scale>
          <a:sx n="70" d="100"/>
          <a:sy n="70" d="100"/>
        </p:scale>
        <p:origin x="-11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7CDB453-9F01-4CAF-ACAC-9AD66A6014A5}" type="datetimeFigureOut">
              <a:rPr lang="en-US" smtClean="0"/>
              <a:pPr/>
              <a:t>10/18/2014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15F94C-8672-44F2-B2FC-2414C72DC7C2}" type="slidenum">
              <a:rPr lang="en-US" smtClean="0"/>
              <a:pPr/>
              <a:t>‹#›</a:t>
            </a:fld>
            <a:endParaRPr lang="en-US"/>
          </a:p>
        </p:txBody>
      </p:sp>
    </p:spTree>
    <p:extLst>
      <p:ext uri="{BB962C8B-B14F-4D97-AF65-F5344CB8AC3E}">
        <p14:creationId xmlns:p14="http://schemas.microsoft.com/office/powerpoint/2010/main" val="38177982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9934A-21E5-4A89-AC56-5CE37EC5F77A}"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0A4A4-96A5-4EDC-873A-533584B485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9934A-21E5-4A89-AC56-5CE37EC5F77A}" type="datetimeFigureOut">
              <a:rPr lang="en-US" smtClean="0"/>
              <a:pPr/>
              <a:t>10/18/2014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0A4A4-96A5-4EDC-873A-533584B485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24.xml"/><Relationship Id="rId18" Type="http://schemas.openxmlformats.org/officeDocument/2006/relationships/slide" Target="slide30.xml"/><Relationship Id="rId26" Type="http://schemas.openxmlformats.org/officeDocument/2006/relationships/slide" Target="slide12.xml"/><Relationship Id="rId3" Type="http://schemas.openxmlformats.org/officeDocument/2006/relationships/slide" Target="slide13.xml"/><Relationship Id="rId21" Type="http://schemas.openxmlformats.org/officeDocument/2006/relationships/slide" Target="slide16.xml"/><Relationship Id="rId7" Type="http://schemas.openxmlformats.org/officeDocument/2006/relationships/slide" Target="slide23.xml"/><Relationship Id="rId12" Type="http://schemas.openxmlformats.org/officeDocument/2006/relationships/slide" Target="slide29.xml"/><Relationship Id="rId17" Type="http://schemas.openxmlformats.org/officeDocument/2006/relationships/slide" Target="slide35.xml"/><Relationship Id="rId25" Type="http://schemas.openxmlformats.org/officeDocument/2006/relationships/slide" Target="slide26.xml"/><Relationship Id="rId2" Type="http://schemas.openxmlformats.org/officeDocument/2006/relationships/slide" Target="slide8.xml"/><Relationship Id="rId16" Type="http://schemas.openxmlformats.org/officeDocument/2006/relationships/slide" Target="slide20.xml"/><Relationship Id="rId20" Type="http://schemas.openxmlformats.org/officeDocument/2006/relationships/slide" Target="slide11.xml"/><Relationship Id="rId29" Type="http://schemas.openxmlformats.org/officeDocument/2006/relationships/slide" Target="slide37.xml"/><Relationship Id="rId1" Type="http://schemas.openxmlformats.org/officeDocument/2006/relationships/slideLayout" Target="../slideLayouts/slideLayout1.xml"/><Relationship Id="rId6" Type="http://schemas.openxmlformats.org/officeDocument/2006/relationships/slide" Target="slide28.xml"/><Relationship Id="rId11" Type="http://schemas.openxmlformats.org/officeDocument/2006/relationships/slide" Target="slide34.xml"/><Relationship Id="rId24" Type="http://schemas.openxmlformats.org/officeDocument/2006/relationships/slide" Target="slide31.xml"/><Relationship Id="rId5" Type="http://schemas.openxmlformats.org/officeDocument/2006/relationships/slide" Target="slide33.xml"/><Relationship Id="rId15" Type="http://schemas.openxmlformats.org/officeDocument/2006/relationships/slide" Target="slide15.xml"/><Relationship Id="rId23" Type="http://schemas.openxmlformats.org/officeDocument/2006/relationships/slide" Target="slide36.xml"/><Relationship Id="rId28" Type="http://schemas.openxmlformats.org/officeDocument/2006/relationships/slide" Target="slide22.xml"/><Relationship Id="rId10" Type="http://schemas.openxmlformats.org/officeDocument/2006/relationships/slide" Target="slide19.xml"/><Relationship Id="rId19" Type="http://schemas.openxmlformats.org/officeDocument/2006/relationships/slide" Target="slide25.xml"/><Relationship Id="rId31" Type="http://schemas.openxmlformats.org/officeDocument/2006/relationships/slide" Target="slide27.xml"/><Relationship Id="rId4" Type="http://schemas.openxmlformats.org/officeDocument/2006/relationships/slide" Target="slide18.xml"/><Relationship Id="rId9" Type="http://schemas.openxmlformats.org/officeDocument/2006/relationships/slide" Target="slide14.xml"/><Relationship Id="rId14" Type="http://schemas.openxmlformats.org/officeDocument/2006/relationships/slide" Target="slide10.xml"/><Relationship Id="rId22" Type="http://schemas.openxmlformats.org/officeDocument/2006/relationships/slide" Target="slide21.xml"/><Relationship Id="rId27" Type="http://schemas.openxmlformats.org/officeDocument/2006/relationships/slide" Target="slide17.xml"/><Relationship Id="rId30" Type="http://schemas.openxmlformats.org/officeDocument/2006/relationships/slide" Target="slide32.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Take out your HW</a:t>
            </a:r>
          </a:p>
          <a:p>
            <a:r>
              <a:rPr lang="en-US" dirty="0" smtClean="0"/>
              <a:t>Read silently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144963"/>
          </a:xfrm>
        </p:spPr>
        <p:txBody>
          <a:bodyPr/>
          <a:lstStyle/>
          <a:p>
            <a:pPr lvl="0">
              <a:buNone/>
            </a:pPr>
            <a:r>
              <a:rPr lang="en-US" dirty="0" smtClean="0"/>
              <a:t>Page </a:t>
            </a:r>
            <a:r>
              <a:rPr lang="en-US" dirty="0" smtClean="0"/>
              <a:t>3 #15</a:t>
            </a:r>
            <a:endParaRPr lang="en-US" dirty="0" smtClean="0"/>
          </a:p>
          <a:p>
            <a:pPr marL="514350" lvl="0" indent="-514350">
              <a:buAutoNum type="alphaLcPeriod"/>
            </a:pP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8" name="Title 1"/>
          <p:cNvSpPr>
            <a:spLocks noGrp="1"/>
          </p:cNvSpPr>
          <p:nvPr>
            <p:ph type="title"/>
          </p:nvPr>
        </p:nvSpPr>
        <p:spPr/>
        <p:txBody>
          <a:bodyPr>
            <a:normAutofit/>
          </a:bodyPr>
          <a:lstStyle/>
          <a:p>
            <a:pPr algn="l"/>
            <a:r>
              <a:rPr lang="en-US" sz="3600" dirty="0" smtClean="0"/>
              <a:t>Memory Processes 300</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525963"/>
          </a:xfrm>
        </p:spPr>
        <p:txBody>
          <a:bodyPr/>
          <a:lstStyle/>
          <a:p>
            <a:pPr lvl="0">
              <a:buNone/>
            </a:pPr>
            <a:r>
              <a:rPr lang="en-US" dirty="0" smtClean="0"/>
              <a:t>Page 2 </a:t>
            </a:r>
            <a:r>
              <a:rPr lang="en-US" dirty="0" smtClean="0"/>
              <a:t>#12</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8" name="Title 1"/>
          <p:cNvSpPr>
            <a:spLocks noGrp="1"/>
          </p:cNvSpPr>
          <p:nvPr>
            <p:ph type="title"/>
          </p:nvPr>
        </p:nvSpPr>
        <p:spPr/>
        <p:txBody>
          <a:bodyPr>
            <a:normAutofit/>
          </a:bodyPr>
          <a:lstStyle/>
          <a:p>
            <a:pPr algn="l"/>
            <a:r>
              <a:rPr lang="en-US" sz="3600" dirty="0" smtClean="0"/>
              <a:t>Memory Processes 400</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525963"/>
          </a:xfrm>
        </p:spPr>
        <p:txBody>
          <a:bodyPr/>
          <a:lstStyle/>
          <a:p>
            <a:pPr lvl="0">
              <a:buNone/>
            </a:pPr>
            <a:r>
              <a:rPr lang="en-US" dirty="0" smtClean="0"/>
              <a:t>On page </a:t>
            </a:r>
            <a:r>
              <a:rPr lang="en-US" dirty="0" smtClean="0"/>
              <a:t>2 #13</a:t>
            </a:r>
            <a:endParaRPr lang="en-US" dirty="0" smtClean="0"/>
          </a:p>
          <a:p>
            <a:pPr marL="514350" lvl="0" indent="-514350">
              <a:buAutoNum type="arabicPeriod"/>
            </a:pPr>
            <a:endParaRPr lang="en-US" dirty="0" smtClean="0"/>
          </a:p>
          <a:p>
            <a:pPr marL="514350" lvl="0" indent="-514350">
              <a:buAutoNum type="arabicPeriod"/>
            </a:pP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8" name="Title 1"/>
          <p:cNvSpPr>
            <a:spLocks noGrp="1"/>
          </p:cNvSpPr>
          <p:nvPr>
            <p:ph type="title"/>
          </p:nvPr>
        </p:nvSpPr>
        <p:spPr/>
        <p:txBody>
          <a:bodyPr>
            <a:normAutofit/>
          </a:bodyPr>
          <a:lstStyle/>
          <a:p>
            <a:pPr algn="l"/>
            <a:r>
              <a:rPr lang="en-US" sz="3600" dirty="0" smtClean="0"/>
              <a:t>Memory Processes 500</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172"/>
            <a:ext cx="7315200" cy="762000"/>
          </a:xfrm>
        </p:spPr>
        <p:txBody>
          <a:bodyPr>
            <a:normAutofit fontScale="90000"/>
          </a:bodyPr>
          <a:lstStyle/>
          <a:p>
            <a:r>
              <a:rPr lang="en-US" dirty="0" smtClean="0"/>
              <a:t>Factors Impacting </a:t>
            </a:r>
            <a:br>
              <a:rPr lang="en-US" dirty="0" smtClean="0"/>
            </a:br>
            <a:r>
              <a:rPr lang="en-US" dirty="0" smtClean="0"/>
              <a:t>Memory </a:t>
            </a:r>
            <a:r>
              <a:rPr lang="en-US" dirty="0" smtClean="0"/>
              <a:t>100</a:t>
            </a:r>
            <a:endParaRPr lang="en-US" dirty="0"/>
          </a:p>
        </p:txBody>
      </p:sp>
      <p:sp>
        <p:nvSpPr>
          <p:cNvPr id="3" name="Content Placeholder 2"/>
          <p:cNvSpPr>
            <a:spLocks noGrp="1"/>
          </p:cNvSpPr>
          <p:nvPr>
            <p:ph idx="1"/>
          </p:nvPr>
        </p:nvSpPr>
        <p:spPr>
          <a:xfrm>
            <a:off x="4549" y="1143000"/>
            <a:ext cx="9296400" cy="5943600"/>
          </a:xfrm>
        </p:spPr>
        <p:txBody>
          <a:bodyPr numCol="1">
            <a:noAutofit/>
          </a:bodyPr>
          <a:lstStyle/>
          <a:p>
            <a:pPr lvl="0">
              <a:buNone/>
            </a:pPr>
            <a:r>
              <a:rPr lang="en-US" sz="3600" dirty="0" smtClean="0"/>
              <a:t>Page 3 #</a:t>
            </a:r>
            <a:r>
              <a:rPr lang="en-US" sz="3600" dirty="0" smtClean="0"/>
              <a:t>14</a:t>
            </a:r>
            <a:endParaRPr lang="en-US" sz="3600" dirty="0" smtClean="0"/>
          </a:p>
          <a:p>
            <a:pPr marL="742950" lvl="0" indent="-742950">
              <a:buAutoNum type="alphaLcPeriod"/>
            </a:pPr>
            <a:endParaRPr lang="en-US" sz="3600" dirty="0" smtClean="0"/>
          </a:p>
        </p:txBody>
      </p:sp>
      <p:sp>
        <p:nvSpPr>
          <p:cNvPr id="4" name="Rounded Rectangle 3"/>
          <p:cNvSpPr/>
          <p:nvPr/>
        </p:nvSpPr>
        <p:spPr>
          <a:xfrm>
            <a:off x="72390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152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numCol="1">
            <a:normAutofit/>
          </a:bodyPr>
          <a:lstStyle/>
          <a:p>
            <a:pPr>
              <a:buNone/>
            </a:pPr>
            <a:r>
              <a:rPr lang="en-US" sz="2900" dirty="0" smtClean="0"/>
              <a:t>	Page </a:t>
            </a:r>
            <a:r>
              <a:rPr lang="en-US" sz="2900" dirty="0" smtClean="0"/>
              <a:t>2 #</a:t>
            </a:r>
            <a:r>
              <a:rPr lang="en-US" sz="2900" dirty="0"/>
              <a:t>4</a:t>
            </a:r>
            <a:endParaRPr lang="en-US" sz="29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Rounded Rectangle 3"/>
          <p:cNvSpPr/>
          <p:nvPr/>
        </p:nvSpPr>
        <p:spPr>
          <a:xfrm>
            <a:off x="73152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914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7" name="Title 1"/>
          <p:cNvSpPr txBox="1">
            <a:spLocks/>
          </p:cNvSpPr>
          <p:nvPr/>
        </p:nvSpPr>
        <p:spPr>
          <a:xfrm>
            <a:off x="0" y="278172"/>
            <a:ext cx="8001000" cy="1322028"/>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Factors Impacting </a:t>
            </a:r>
            <a:br>
              <a:rPr lang="en-US" dirty="0" smtClean="0"/>
            </a:br>
            <a:r>
              <a:rPr lang="en-US" dirty="0" smtClean="0"/>
              <a:t>Memory 200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endParaRPr lang="en-US" dirty="0"/>
          </a:p>
          <a:p>
            <a:pPr>
              <a:buNone/>
            </a:pPr>
            <a:r>
              <a:rPr lang="en-US" dirty="0" smtClean="0"/>
              <a:t>Page </a:t>
            </a:r>
            <a:r>
              <a:rPr lang="en-US" dirty="0" smtClean="0"/>
              <a:t>2 #</a:t>
            </a:r>
            <a:r>
              <a:rPr lang="en-US" dirty="0"/>
              <a:t>8</a:t>
            </a:r>
            <a:endParaRPr lang="en-US" dirty="0" smtClean="0"/>
          </a:p>
        </p:txBody>
      </p:sp>
      <p:sp>
        <p:nvSpPr>
          <p:cNvPr id="4" name="Rounded Rectangle 3"/>
          <p:cNvSpPr/>
          <p:nvPr/>
        </p:nvSpPr>
        <p:spPr>
          <a:xfrm>
            <a:off x="7543800" y="1524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543800" y="2286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7" name="Title 1"/>
          <p:cNvSpPr>
            <a:spLocks noGrp="1"/>
          </p:cNvSpPr>
          <p:nvPr>
            <p:ph type="title"/>
          </p:nvPr>
        </p:nvSpPr>
        <p:spPr/>
        <p:txBody>
          <a:bodyPr>
            <a:normAutofit fontScale="90000"/>
          </a:bodyPr>
          <a:lstStyle/>
          <a:p>
            <a:r>
              <a:rPr lang="en-US" dirty="0" smtClean="0"/>
              <a:t>Factors Impacting </a:t>
            </a:r>
            <a:br>
              <a:rPr lang="en-US" dirty="0" smtClean="0"/>
            </a:br>
            <a:r>
              <a:rPr lang="en-US" dirty="0" smtClean="0"/>
              <a:t>Memory </a:t>
            </a:r>
            <a:r>
              <a:rPr lang="en-US" dirty="0"/>
              <a:t>3</a:t>
            </a:r>
            <a:r>
              <a:rPr lang="en-US" dirty="0" smtClean="0"/>
              <a:t>00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9067800" cy="5715000"/>
          </a:xfrm>
        </p:spPr>
        <p:txBody>
          <a:bodyPr numCol="1">
            <a:noAutofit/>
          </a:bodyPr>
          <a:lstStyle/>
          <a:p>
            <a:pPr lvl="0">
              <a:buNone/>
            </a:pPr>
            <a:r>
              <a:rPr lang="en-US" sz="3600" dirty="0" smtClean="0"/>
              <a:t>Page 3 </a:t>
            </a:r>
            <a:r>
              <a:rPr lang="en-US" sz="3600" dirty="0" smtClean="0"/>
              <a:t>#</a:t>
            </a:r>
            <a:r>
              <a:rPr lang="en-US" sz="3600" dirty="0"/>
              <a:t>3</a:t>
            </a:r>
            <a:endParaRPr lang="en-US" sz="3600" dirty="0" smtClean="0"/>
          </a:p>
          <a:p>
            <a:pPr>
              <a:buNone/>
            </a:pPr>
            <a:endParaRPr lang="en-US" sz="2000" dirty="0" smtClean="0"/>
          </a:p>
        </p:txBody>
      </p:sp>
      <p:sp>
        <p:nvSpPr>
          <p:cNvPr id="4" name="Rounded Rectangle 3"/>
          <p:cNvSpPr/>
          <p:nvPr/>
        </p:nvSpPr>
        <p:spPr>
          <a:xfrm>
            <a:off x="7239000" y="0"/>
            <a:ext cx="1371600" cy="609600"/>
          </a:xfrm>
          <a:prstGeom prst="roundRect">
            <a:avLst>
              <a:gd name="adj" fmla="val 16667"/>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152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7" name="Title 1"/>
          <p:cNvSpPr>
            <a:spLocks noGrp="1"/>
          </p:cNvSpPr>
          <p:nvPr>
            <p:ph type="title"/>
          </p:nvPr>
        </p:nvSpPr>
        <p:spPr/>
        <p:txBody>
          <a:bodyPr>
            <a:normAutofit fontScale="90000"/>
          </a:bodyPr>
          <a:lstStyle/>
          <a:p>
            <a:r>
              <a:rPr lang="en-US" dirty="0" smtClean="0"/>
              <a:t>Factors Impacting </a:t>
            </a:r>
            <a:br>
              <a:rPr lang="en-US" dirty="0" smtClean="0"/>
            </a:br>
            <a:r>
              <a:rPr lang="en-US" dirty="0" smtClean="0"/>
              <a:t>Memory </a:t>
            </a:r>
            <a:r>
              <a:rPr lang="en-US" dirty="0"/>
              <a:t>4</a:t>
            </a:r>
            <a:r>
              <a:rPr lang="en-US" dirty="0" smtClean="0"/>
              <a:t>00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9144000" cy="5029200"/>
          </a:xfrm>
        </p:spPr>
        <p:txBody>
          <a:bodyPr numCol="1">
            <a:noAutofit/>
          </a:bodyPr>
          <a:lstStyle/>
          <a:p>
            <a:pPr lvl="0">
              <a:buNone/>
            </a:pPr>
            <a:r>
              <a:rPr lang="en-US" sz="3600" dirty="0" smtClean="0"/>
              <a:t>Page </a:t>
            </a:r>
            <a:r>
              <a:rPr lang="en-US" sz="3600" dirty="0" smtClean="0"/>
              <a:t>1 # 2</a:t>
            </a:r>
          </a:p>
          <a:p>
            <a:pPr lvl="0">
              <a:buNone/>
            </a:pPr>
            <a:endParaRPr lang="en-US" sz="3600" dirty="0"/>
          </a:p>
          <a:p>
            <a:pPr lvl="0">
              <a:buNone/>
            </a:pPr>
            <a:r>
              <a:rPr lang="en-US" sz="3600" dirty="0" smtClean="0"/>
              <a:t>ALSO – teams need to use the THREE terms that can be used to describe the graph.</a:t>
            </a:r>
          </a:p>
          <a:p>
            <a:pPr marL="742950" lvl="0" indent="-742950">
              <a:buAutoNum type="arabicPeriod"/>
            </a:pPr>
            <a:r>
              <a:rPr lang="en-US" sz="3600" dirty="0" smtClean="0"/>
              <a:t>The entire graph</a:t>
            </a:r>
          </a:p>
          <a:p>
            <a:pPr marL="742950" lvl="0" indent="-742950">
              <a:buAutoNum type="arabicPeriod"/>
            </a:pPr>
            <a:r>
              <a:rPr lang="en-US" sz="3600" dirty="0" smtClean="0"/>
              <a:t>The beginning of the graph</a:t>
            </a:r>
          </a:p>
          <a:p>
            <a:pPr marL="742950" lvl="0" indent="-742950">
              <a:buAutoNum type="arabicPeriod"/>
            </a:pPr>
            <a:r>
              <a:rPr lang="en-US" sz="3600" dirty="0" smtClean="0"/>
              <a:t>The end of the graph</a:t>
            </a:r>
            <a:endParaRPr lang="en-US" sz="3600" dirty="0" smtClean="0"/>
          </a:p>
          <a:p>
            <a:pPr>
              <a:buNone/>
            </a:pPr>
            <a:endParaRPr lang="en-US" sz="2000" dirty="0" smtClean="0"/>
          </a:p>
        </p:txBody>
      </p:sp>
      <p:sp>
        <p:nvSpPr>
          <p:cNvPr id="4" name="Rounded Rectangle 3"/>
          <p:cNvSpPr/>
          <p:nvPr/>
        </p:nvSpPr>
        <p:spPr>
          <a:xfrm>
            <a:off x="73152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914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7" name="Title 1"/>
          <p:cNvSpPr>
            <a:spLocks noGrp="1"/>
          </p:cNvSpPr>
          <p:nvPr>
            <p:ph type="title"/>
          </p:nvPr>
        </p:nvSpPr>
        <p:spPr/>
        <p:txBody>
          <a:bodyPr>
            <a:normAutofit fontScale="90000"/>
          </a:bodyPr>
          <a:lstStyle/>
          <a:p>
            <a:r>
              <a:rPr lang="en-US" dirty="0" smtClean="0"/>
              <a:t>Factors Impacting </a:t>
            </a:r>
            <a:br>
              <a:rPr lang="en-US" dirty="0" smtClean="0"/>
            </a:br>
            <a:r>
              <a:rPr lang="en-US" dirty="0" smtClean="0"/>
              <a:t>Memory </a:t>
            </a:r>
            <a:r>
              <a:rPr lang="en-US" dirty="0"/>
              <a:t>5</a:t>
            </a:r>
            <a:r>
              <a:rPr lang="en-US" dirty="0" smtClean="0"/>
              <a:t>00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Proble</a:t>
            </a:r>
            <a:r>
              <a:rPr lang="en-US" dirty="0" smtClean="0"/>
              <a:t>m Solving </a:t>
            </a:r>
            <a:r>
              <a:rPr lang="en-US" dirty="0" smtClean="0"/>
              <a:t>100</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buNone/>
            </a:pPr>
            <a:r>
              <a:rPr lang="en-US" dirty="0" smtClean="0"/>
              <a:t>Page </a:t>
            </a:r>
            <a:r>
              <a:rPr lang="en-US" dirty="0" smtClean="0"/>
              <a:t>4, #5</a:t>
            </a:r>
            <a:endParaRPr lang="en-US" dirty="0"/>
          </a:p>
        </p:txBody>
      </p:sp>
      <p:sp>
        <p:nvSpPr>
          <p:cNvPr id="4" name="Rounded Rectangle 3"/>
          <p:cNvSpPr/>
          <p:nvPr/>
        </p:nvSpPr>
        <p:spPr>
          <a:xfrm>
            <a:off x="7391400" y="3048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543800" y="4572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792162"/>
          </a:xfrm>
        </p:spPr>
        <p:txBody>
          <a:bodyPr/>
          <a:lstStyle/>
          <a:p>
            <a:r>
              <a:rPr lang="en-US" dirty="0"/>
              <a:t>Problem Solving 200</a:t>
            </a:r>
            <a:endParaRPr lang="en-US" dirty="0"/>
          </a:p>
        </p:txBody>
      </p:sp>
      <p:sp>
        <p:nvSpPr>
          <p:cNvPr id="3" name="Content Placeholder 2"/>
          <p:cNvSpPr>
            <a:spLocks noGrp="1"/>
          </p:cNvSpPr>
          <p:nvPr>
            <p:ph idx="1"/>
          </p:nvPr>
        </p:nvSpPr>
        <p:spPr>
          <a:xfrm>
            <a:off x="0" y="838200"/>
            <a:ext cx="9144000" cy="6019800"/>
          </a:xfrm>
        </p:spPr>
        <p:txBody>
          <a:bodyPr>
            <a:normAutofit/>
          </a:bodyPr>
          <a:lstStyle/>
          <a:p>
            <a:pPr>
              <a:buNone/>
            </a:pPr>
            <a:r>
              <a:rPr lang="en-US" dirty="0" smtClean="0"/>
              <a:t>Page </a:t>
            </a:r>
            <a:r>
              <a:rPr lang="en-US" dirty="0" smtClean="0"/>
              <a:t>4 </a:t>
            </a:r>
            <a:r>
              <a:rPr lang="en-US" dirty="0" smtClean="0"/>
              <a:t>#2</a:t>
            </a:r>
          </a:p>
          <a:p>
            <a:pPr>
              <a:buNone/>
            </a:pPr>
            <a:endParaRPr lang="en-US" dirty="0" smtClean="0"/>
          </a:p>
          <a:p>
            <a:pPr>
              <a:buNone/>
            </a:pPr>
            <a:endParaRPr lang="en-US" dirty="0"/>
          </a:p>
        </p:txBody>
      </p:sp>
      <p:sp>
        <p:nvSpPr>
          <p:cNvPr id="4" name="Rounded Rectangle 3"/>
          <p:cNvSpPr/>
          <p:nvPr/>
        </p:nvSpPr>
        <p:spPr>
          <a:xfrm>
            <a:off x="73914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467600" y="2286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a:t>
            </a:r>
            <a:r>
              <a:rPr lang="en-US" dirty="0" smtClean="0"/>
              <a:t>7A </a:t>
            </a:r>
            <a:r>
              <a:rPr lang="en-US" dirty="0" smtClean="0"/>
              <a:t>Review Answers</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t>1: </a:t>
            </a:r>
            <a:r>
              <a:rPr lang="en-US" dirty="0" smtClean="0"/>
              <a:t>c</a:t>
            </a:r>
            <a:endParaRPr lang="en-US" dirty="0" smtClean="0"/>
          </a:p>
          <a:p>
            <a:r>
              <a:rPr lang="en-US" dirty="0" smtClean="0"/>
              <a:t>2: </a:t>
            </a:r>
            <a:r>
              <a:rPr lang="en-US" dirty="0" smtClean="0"/>
              <a:t>c</a:t>
            </a:r>
            <a:endParaRPr lang="en-US" dirty="0" smtClean="0"/>
          </a:p>
          <a:p>
            <a:r>
              <a:rPr lang="en-US" dirty="0" smtClean="0"/>
              <a:t>3: </a:t>
            </a:r>
            <a:r>
              <a:rPr lang="en-US" dirty="0" smtClean="0"/>
              <a:t>a</a:t>
            </a:r>
            <a:endParaRPr lang="en-US" dirty="0" smtClean="0"/>
          </a:p>
          <a:p>
            <a:r>
              <a:rPr lang="en-US" dirty="0" smtClean="0"/>
              <a:t>4: </a:t>
            </a:r>
            <a:r>
              <a:rPr lang="en-US" dirty="0" smtClean="0"/>
              <a:t>e</a:t>
            </a:r>
            <a:endParaRPr lang="en-US" dirty="0" smtClean="0"/>
          </a:p>
          <a:p>
            <a:r>
              <a:rPr lang="en-US" dirty="0" smtClean="0"/>
              <a:t>5: </a:t>
            </a:r>
            <a:r>
              <a:rPr lang="en-US" dirty="0" smtClean="0"/>
              <a:t>a</a:t>
            </a:r>
            <a:endParaRPr lang="en-US" dirty="0" smtClean="0"/>
          </a:p>
          <a:p>
            <a:r>
              <a:rPr lang="en-US" dirty="0" smtClean="0"/>
              <a:t>6: </a:t>
            </a:r>
            <a:r>
              <a:rPr lang="en-US" dirty="0" smtClean="0"/>
              <a:t>a</a:t>
            </a:r>
            <a:endParaRPr lang="en-US" dirty="0" smtClean="0"/>
          </a:p>
          <a:p>
            <a:r>
              <a:rPr lang="en-US" dirty="0" smtClean="0"/>
              <a:t>7: </a:t>
            </a:r>
            <a:r>
              <a:rPr lang="en-US" dirty="0" smtClean="0"/>
              <a:t>d</a:t>
            </a:r>
            <a:endParaRPr lang="en-US" dirty="0" smtClean="0"/>
          </a:p>
          <a:p>
            <a:r>
              <a:rPr lang="en-US" dirty="0" smtClean="0"/>
              <a:t>8: </a:t>
            </a:r>
            <a:r>
              <a:rPr lang="en-US" dirty="0" smtClean="0"/>
              <a:t>e</a:t>
            </a:r>
            <a:endParaRPr lang="en-US" dirty="0" smtClean="0"/>
          </a:p>
          <a:p>
            <a:r>
              <a:rPr lang="en-US" dirty="0" smtClean="0"/>
              <a:t>9: </a:t>
            </a:r>
            <a:r>
              <a:rPr lang="en-US" dirty="0" smtClean="0"/>
              <a:t>e</a:t>
            </a:r>
            <a:endParaRPr lang="en-US" dirty="0" smtClean="0"/>
          </a:p>
          <a:p>
            <a:r>
              <a:rPr lang="en-US" dirty="0" smtClean="0"/>
              <a:t>10: </a:t>
            </a:r>
            <a:r>
              <a:rPr lang="en-US" dirty="0" smtClean="0"/>
              <a:t>b</a:t>
            </a:r>
            <a:endParaRPr lang="en-US" dirty="0" smtClean="0"/>
          </a:p>
          <a:p>
            <a:r>
              <a:rPr lang="en-US" dirty="0" smtClean="0"/>
              <a:t>11: </a:t>
            </a:r>
            <a:r>
              <a:rPr lang="en-US" dirty="0" smtClean="0"/>
              <a:t>d</a:t>
            </a:r>
            <a:endParaRPr lang="en-US" dirty="0" smtClean="0"/>
          </a:p>
          <a:p>
            <a:r>
              <a:rPr lang="en-US" dirty="0" smtClean="0"/>
              <a:t>12: </a:t>
            </a:r>
            <a:r>
              <a:rPr lang="en-US" dirty="0" smtClean="0"/>
              <a:t>c</a:t>
            </a:r>
            <a:endParaRPr lang="en-US" dirty="0" smtClean="0"/>
          </a:p>
          <a:p>
            <a:r>
              <a:rPr lang="en-US" dirty="0" smtClean="0"/>
              <a:t>13: </a:t>
            </a:r>
            <a:r>
              <a:rPr lang="en-US" dirty="0" smtClean="0"/>
              <a:t>d</a:t>
            </a:r>
            <a:endParaRPr lang="en-US" dirty="0" smtClean="0"/>
          </a:p>
          <a:p>
            <a:r>
              <a:rPr lang="en-US" dirty="0" smtClean="0"/>
              <a:t>14: </a:t>
            </a:r>
            <a:r>
              <a:rPr lang="en-US" dirty="0" smtClean="0"/>
              <a:t>b</a:t>
            </a:r>
            <a:endParaRPr lang="en-US" dirty="0" smtClean="0"/>
          </a:p>
          <a:p>
            <a:r>
              <a:rPr lang="en-US" dirty="0" smtClean="0"/>
              <a:t>15: </a:t>
            </a:r>
            <a:r>
              <a:rPr lang="en-US" dirty="0" smtClean="0"/>
              <a:t>a</a:t>
            </a:r>
          </a:p>
          <a:p>
            <a:r>
              <a:rPr lang="en-US" dirty="0" smtClean="0"/>
              <a:t>Encoding, storage, retrieval, memory strategies</a:t>
            </a:r>
            <a:endParaRPr lang="en-US" dirty="0" smtClean="0"/>
          </a:p>
          <a:p>
            <a:endParaRPr lang="en-US" dirty="0"/>
          </a:p>
        </p:txBody>
      </p:sp>
    </p:spTree>
    <p:extLst>
      <p:ext uri="{BB962C8B-B14F-4D97-AF65-F5344CB8AC3E}">
        <p14:creationId xmlns:p14="http://schemas.microsoft.com/office/powerpoint/2010/main" val="2093082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t>Problem Solving 300</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buNone/>
            </a:pPr>
            <a:r>
              <a:rPr lang="en-US" sz="3600" dirty="0" smtClean="0"/>
              <a:t>Page </a:t>
            </a:r>
            <a:r>
              <a:rPr lang="en-US" sz="3600" dirty="0" smtClean="0"/>
              <a:t>5 #</a:t>
            </a:r>
            <a:r>
              <a:rPr lang="en-US" sz="3600" dirty="0"/>
              <a:t>8</a:t>
            </a:r>
            <a:r>
              <a:rPr lang="en-US" sz="3600" dirty="0" smtClean="0"/>
              <a:t> </a:t>
            </a:r>
            <a:endParaRPr lang="en-US" sz="3500" dirty="0"/>
          </a:p>
        </p:txBody>
      </p:sp>
      <p:sp>
        <p:nvSpPr>
          <p:cNvPr id="4" name="Rounded Rectangle 3"/>
          <p:cNvSpPr/>
          <p:nvPr/>
        </p:nvSpPr>
        <p:spPr>
          <a:xfrm>
            <a:off x="73914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5438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a:t>Problem Solving 400</a:t>
            </a:r>
            <a:endParaRPr lang="en-US" dirty="0"/>
          </a:p>
        </p:txBody>
      </p:sp>
      <p:sp>
        <p:nvSpPr>
          <p:cNvPr id="3" name="Content Placeholder 2"/>
          <p:cNvSpPr>
            <a:spLocks noGrp="1"/>
          </p:cNvSpPr>
          <p:nvPr>
            <p:ph idx="1"/>
          </p:nvPr>
        </p:nvSpPr>
        <p:spPr>
          <a:xfrm>
            <a:off x="152400" y="914400"/>
            <a:ext cx="8991600" cy="5943600"/>
          </a:xfrm>
        </p:spPr>
        <p:txBody>
          <a:bodyPr>
            <a:normAutofit/>
          </a:bodyPr>
          <a:lstStyle/>
          <a:p>
            <a:pPr>
              <a:buNone/>
            </a:pPr>
            <a:r>
              <a:rPr lang="en-US" dirty="0" smtClean="0"/>
              <a:t>Page 5 # 11</a:t>
            </a:r>
            <a:endParaRPr lang="en-US" i="1" dirty="0"/>
          </a:p>
        </p:txBody>
      </p:sp>
      <p:sp>
        <p:nvSpPr>
          <p:cNvPr id="4" name="Rounded Rectangle 3"/>
          <p:cNvSpPr/>
          <p:nvPr/>
        </p:nvSpPr>
        <p:spPr>
          <a:xfrm>
            <a:off x="7315200" y="1524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467600" y="3048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8200"/>
          </a:xfrm>
        </p:spPr>
        <p:txBody>
          <a:bodyPr/>
          <a:lstStyle/>
          <a:p>
            <a:r>
              <a:rPr lang="en-US" dirty="0"/>
              <a:t>Problem Solving 500</a:t>
            </a:r>
            <a:endParaRPr lang="en-US" dirty="0"/>
          </a:p>
        </p:txBody>
      </p:sp>
      <p:sp>
        <p:nvSpPr>
          <p:cNvPr id="3" name="Content Placeholder 2"/>
          <p:cNvSpPr>
            <a:spLocks noGrp="1"/>
          </p:cNvSpPr>
          <p:nvPr>
            <p:ph idx="1"/>
          </p:nvPr>
        </p:nvSpPr>
        <p:spPr>
          <a:xfrm>
            <a:off x="0" y="762000"/>
            <a:ext cx="9144000" cy="6096000"/>
          </a:xfrm>
        </p:spPr>
        <p:txBody>
          <a:bodyPr>
            <a:normAutofit/>
          </a:bodyPr>
          <a:lstStyle/>
          <a:p>
            <a:pPr>
              <a:buNone/>
            </a:pPr>
            <a:r>
              <a:rPr lang="en-US" dirty="0" smtClean="0"/>
              <a:t>Page 5, #10</a:t>
            </a:r>
          </a:p>
          <a:p>
            <a:pPr>
              <a:buNone/>
            </a:pPr>
            <a:endParaRPr lang="en-US" dirty="0"/>
          </a:p>
          <a:p>
            <a:pPr>
              <a:buNone/>
            </a:pPr>
            <a:r>
              <a:rPr lang="en-US" dirty="0" smtClean="0"/>
              <a:t>ALSO, in the questions on page 5, find an example of:</a:t>
            </a:r>
          </a:p>
          <a:p>
            <a:pPr marL="514350" indent="-514350">
              <a:buAutoNum type="arabicPeriod"/>
            </a:pPr>
            <a:r>
              <a:rPr lang="en-US" dirty="0" smtClean="0"/>
              <a:t>The representativeness heuristic</a:t>
            </a:r>
          </a:p>
          <a:p>
            <a:pPr marL="514350" indent="-514350">
              <a:buAutoNum type="arabicPeriod"/>
            </a:pPr>
            <a:r>
              <a:rPr lang="en-US" dirty="0" smtClean="0"/>
              <a:t>The availability heuristic</a:t>
            </a:r>
            <a:endParaRPr lang="en-US" dirty="0"/>
          </a:p>
        </p:txBody>
      </p:sp>
      <p:sp>
        <p:nvSpPr>
          <p:cNvPr id="4" name="Rounded Rectangle 3"/>
          <p:cNvSpPr/>
          <p:nvPr/>
        </p:nvSpPr>
        <p:spPr>
          <a:xfrm>
            <a:off x="7315200" y="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391400" y="1524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lstStyle/>
          <a:p>
            <a:r>
              <a:rPr lang="en-US" dirty="0" smtClean="0"/>
              <a:t>Language 100</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dirty="0" smtClean="0"/>
              <a:t>Page </a:t>
            </a:r>
            <a:r>
              <a:rPr lang="en-US" dirty="0" smtClean="0"/>
              <a:t>4 # 3</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086600" cy="1143000"/>
          </a:xfrm>
        </p:spPr>
        <p:txBody>
          <a:bodyPr/>
          <a:lstStyle/>
          <a:p>
            <a:r>
              <a:rPr lang="en-US" dirty="0"/>
              <a:t>Language 200</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marL="514350" indent="-514350">
              <a:buNone/>
            </a:pPr>
            <a:r>
              <a:rPr lang="en-US" dirty="0" smtClean="0"/>
              <a:t>Page 4 </a:t>
            </a:r>
            <a:r>
              <a:rPr lang="en-US" dirty="0" smtClean="0"/>
              <a:t>#1</a:t>
            </a:r>
            <a:endParaRPr lang="en-US" dirty="0" smtClean="0"/>
          </a:p>
          <a:p>
            <a:pPr marL="514350" indent="-514350">
              <a:buAutoNum type="alphaUcPeriod"/>
            </a:pP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934200" cy="1143000"/>
          </a:xfrm>
        </p:spPr>
        <p:txBody>
          <a:bodyPr/>
          <a:lstStyle/>
          <a:p>
            <a:r>
              <a:rPr lang="en-US" dirty="0"/>
              <a:t>Language 300</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a:buNone/>
            </a:pPr>
            <a:r>
              <a:rPr lang="en-US" dirty="0" smtClean="0"/>
              <a:t>Page </a:t>
            </a:r>
            <a:r>
              <a:rPr lang="en-US" dirty="0" smtClean="0"/>
              <a:t>5 #12</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239000" cy="1143000"/>
          </a:xfrm>
        </p:spPr>
        <p:txBody>
          <a:bodyPr/>
          <a:lstStyle/>
          <a:p>
            <a:r>
              <a:rPr lang="en-US" dirty="0"/>
              <a:t>Language 400</a:t>
            </a:r>
            <a:endParaRPr lang="en-US" dirty="0"/>
          </a:p>
        </p:txBody>
      </p:sp>
      <p:sp>
        <p:nvSpPr>
          <p:cNvPr id="3" name="Content Placeholder 2"/>
          <p:cNvSpPr>
            <a:spLocks noGrp="1"/>
          </p:cNvSpPr>
          <p:nvPr>
            <p:ph idx="1"/>
          </p:nvPr>
        </p:nvSpPr>
        <p:spPr>
          <a:xfrm>
            <a:off x="533400" y="1600200"/>
            <a:ext cx="8229600" cy="4953000"/>
          </a:xfrm>
        </p:spPr>
        <p:txBody>
          <a:bodyPr>
            <a:normAutofit/>
          </a:bodyPr>
          <a:lstStyle/>
          <a:p>
            <a:pPr>
              <a:buNone/>
            </a:pPr>
            <a:r>
              <a:rPr lang="en-US" dirty="0" smtClean="0"/>
              <a:t>Page </a:t>
            </a:r>
            <a:r>
              <a:rPr lang="en-US" dirty="0" smtClean="0"/>
              <a:t>6 #10</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7315200" cy="1143000"/>
          </a:xfrm>
        </p:spPr>
        <p:txBody>
          <a:bodyPr/>
          <a:lstStyle/>
          <a:p>
            <a:r>
              <a:rPr lang="en-US" dirty="0"/>
              <a:t>Language 500</a:t>
            </a:r>
            <a:endParaRPr lang="en-US" dirty="0"/>
          </a:p>
        </p:txBody>
      </p:sp>
      <p:sp>
        <p:nvSpPr>
          <p:cNvPr id="3" name="Content Placeholder 2"/>
          <p:cNvSpPr>
            <a:spLocks noGrp="1"/>
          </p:cNvSpPr>
          <p:nvPr>
            <p:ph idx="1"/>
          </p:nvPr>
        </p:nvSpPr>
        <p:spPr>
          <a:xfrm>
            <a:off x="228600" y="1524000"/>
            <a:ext cx="8763000" cy="5334000"/>
          </a:xfrm>
        </p:spPr>
        <p:txBody>
          <a:bodyPr>
            <a:normAutofit/>
          </a:bodyPr>
          <a:lstStyle/>
          <a:p>
            <a:pPr>
              <a:buNone/>
            </a:pPr>
            <a:r>
              <a:rPr lang="en-US" dirty="0" smtClean="0"/>
              <a:t>Page </a:t>
            </a:r>
            <a:r>
              <a:rPr lang="en-US" dirty="0" smtClean="0"/>
              <a:t>6 #</a:t>
            </a:r>
            <a:r>
              <a:rPr lang="en-US" dirty="0"/>
              <a:t>9</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858000" cy="1143000"/>
          </a:xfrm>
        </p:spPr>
        <p:txBody>
          <a:bodyPr>
            <a:normAutofit/>
          </a:bodyPr>
          <a:lstStyle/>
          <a:p>
            <a:r>
              <a:rPr lang="en-US" dirty="0" smtClean="0"/>
              <a:t>Defining Intelligence 100</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a:buNone/>
            </a:pPr>
            <a:r>
              <a:rPr lang="en-US" dirty="0" smtClean="0"/>
              <a:t>Page </a:t>
            </a:r>
            <a:r>
              <a:rPr lang="en-US" dirty="0" smtClean="0"/>
              <a:t>9 #17</a:t>
            </a:r>
            <a:endParaRPr lang="en-US" dirty="0"/>
          </a:p>
        </p:txBody>
      </p:sp>
      <p:sp>
        <p:nvSpPr>
          <p:cNvPr id="4" name="Rounded Rectangle 3"/>
          <p:cNvSpPr/>
          <p:nvPr/>
        </p:nvSpPr>
        <p:spPr>
          <a:xfrm>
            <a:off x="7086600" y="5334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239000" y="6858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239000" cy="1143000"/>
          </a:xfrm>
        </p:spPr>
        <p:txBody>
          <a:bodyPr/>
          <a:lstStyle/>
          <a:p>
            <a:r>
              <a:rPr lang="en-US" dirty="0"/>
              <a:t>Defining Intelligence 200</a:t>
            </a:r>
            <a:endParaRPr lang="en-US" dirty="0"/>
          </a:p>
        </p:txBody>
      </p:sp>
      <p:sp>
        <p:nvSpPr>
          <p:cNvPr id="3" name="Content Placeholder 2"/>
          <p:cNvSpPr>
            <a:spLocks noGrp="1"/>
          </p:cNvSpPr>
          <p:nvPr>
            <p:ph idx="1"/>
          </p:nvPr>
        </p:nvSpPr>
        <p:spPr>
          <a:xfrm>
            <a:off x="0" y="1143000"/>
            <a:ext cx="8991600" cy="5562600"/>
          </a:xfrm>
        </p:spPr>
        <p:txBody>
          <a:bodyPr>
            <a:normAutofit/>
          </a:bodyPr>
          <a:lstStyle/>
          <a:p>
            <a:pPr>
              <a:buNone/>
            </a:pPr>
            <a:r>
              <a:rPr lang="en-US" dirty="0" smtClean="0"/>
              <a:t>Page </a:t>
            </a:r>
            <a:r>
              <a:rPr lang="en-US" dirty="0" smtClean="0"/>
              <a:t>8 #14</a:t>
            </a:r>
            <a:endParaRPr lang="en-US" dirty="0"/>
          </a:p>
        </p:txBody>
      </p:sp>
      <p:sp>
        <p:nvSpPr>
          <p:cNvPr id="4" name="Rounded Rectangle 3"/>
          <p:cNvSpPr/>
          <p:nvPr/>
        </p:nvSpPr>
        <p:spPr>
          <a:xfrm>
            <a:off x="7239000" y="3048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391400" y="4572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a:t>
            </a:r>
            <a:r>
              <a:rPr lang="en-US" dirty="0" smtClean="0"/>
              <a:t>7b </a:t>
            </a:r>
            <a:r>
              <a:rPr lang="en-US" dirty="0" smtClean="0"/>
              <a:t>Review Answers</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t>1: </a:t>
            </a:r>
            <a:r>
              <a:rPr lang="en-US" dirty="0"/>
              <a:t>c</a:t>
            </a:r>
            <a:endParaRPr lang="en-US" dirty="0" smtClean="0"/>
          </a:p>
          <a:p>
            <a:r>
              <a:rPr lang="en-US" dirty="0" smtClean="0"/>
              <a:t>2: </a:t>
            </a:r>
            <a:r>
              <a:rPr lang="en-US" dirty="0"/>
              <a:t>d</a:t>
            </a:r>
            <a:endParaRPr lang="en-US" dirty="0" smtClean="0"/>
          </a:p>
          <a:p>
            <a:r>
              <a:rPr lang="en-US" dirty="0" smtClean="0"/>
              <a:t>3: </a:t>
            </a:r>
            <a:r>
              <a:rPr lang="en-US" dirty="0"/>
              <a:t>b</a:t>
            </a:r>
            <a:endParaRPr lang="en-US" dirty="0" smtClean="0"/>
          </a:p>
          <a:p>
            <a:r>
              <a:rPr lang="en-US" dirty="0" smtClean="0"/>
              <a:t>4: </a:t>
            </a:r>
            <a:r>
              <a:rPr lang="en-US" dirty="0"/>
              <a:t>e</a:t>
            </a:r>
            <a:endParaRPr lang="en-US" dirty="0" smtClean="0"/>
          </a:p>
          <a:p>
            <a:r>
              <a:rPr lang="en-US" dirty="0" smtClean="0"/>
              <a:t>5: </a:t>
            </a:r>
            <a:r>
              <a:rPr lang="en-US" dirty="0"/>
              <a:t>a</a:t>
            </a:r>
            <a:endParaRPr lang="en-US" dirty="0" smtClean="0"/>
          </a:p>
          <a:p>
            <a:r>
              <a:rPr lang="en-US" dirty="0" smtClean="0"/>
              <a:t>6: </a:t>
            </a:r>
            <a:r>
              <a:rPr lang="en-US" dirty="0"/>
              <a:t>d</a:t>
            </a:r>
            <a:endParaRPr lang="en-US" dirty="0" smtClean="0"/>
          </a:p>
          <a:p>
            <a:r>
              <a:rPr lang="en-US" dirty="0" smtClean="0"/>
              <a:t>7: </a:t>
            </a:r>
            <a:r>
              <a:rPr lang="en-US" dirty="0"/>
              <a:t>b</a:t>
            </a:r>
            <a:endParaRPr lang="en-US" dirty="0" smtClean="0"/>
          </a:p>
          <a:p>
            <a:r>
              <a:rPr lang="en-US" dirty="0" smtClean="0"/>
              <a:t>8: </a:t>
            </a:r>
            <a:r>
              <a:rPr lang="en-US" dirty="0"/>
              <a:t>a</a:t>
            </a:r>
            <a:endParaRPr lang="en-US" dirty="0" smtClean="0"/>
          </a:p>
          <a:p>
            <a:r>
              <a:rPr lang="en-US" dirty="0" smtClean="0"/>
              <a:t>9: </a:t>
            </a:r>
            <a:r>
              <a:rPr lang="en-US" dirty="0"/>
              <a:t>d</a:t>
            </a:r>
            <a:endParaRPr lang="en-US" dirty="0" smtClean="0"/>
          </a:p>
          <a:p>
            <a:r>
              <a:rPr lang="en-US" dirty="0" smtClean="0"/>
              <a:t>10: </a:t>
            </a:r>
            <a:r>
              <a:rPr lang="en-US" dirty="0"/>
              <a:t>e</a:t>
            </a:r>
            <a:endParaRPr lang="en-US" dirty="0" smtClean="0"/>
          </a:p>
          <a:p>
            <a:r>
              <a:rPr lang="en-US" dirty="0" smtClean="0"/>
              <a:t>11: </a:t>
            </a:r>
            <a:r>
              <a:rPr lang="en-US" dirty="0"/>
              <a:t>d</a:t>
            </a:r>
            <a:endParaRPr lang="en-US" dirty="0" smtClean="0"/>
          </a:p>
          <a:p>
            <a:r>
              <a:rPr lang="en-US" dirty="0" smtClean="0"/>
              <a:t>12: </a:t>
            </a:r>
            <a:r>
              <a:rPr lang="en-US" dirty="0"/>
              <a:t>c</a:t>
            </a:r>
            <a:endParaRPr lang="en-US" dirty="0" smtClean="0"/>
          </a:p>
          <a:p>
            <a:r>
              <a:rPr lang="en-US" dirty="0" smtClean="0"/>
              <a:t>13: </a:t>
            </a:r>
            <a:r>
              <a:rPr lang="en-US" dirty="0"/>
              <a:t>a</a:t>
            </a:r>
            <a:endParaRPr lang="en-US" dirty="0" smtClean="0"/>
          </a:p>
          <a:p>
            <a:r>
              <a:rPr lang="en-US" dirty="0" smtClean="0"/>
              <a:t>14: </a:t>
            </a:r>
            <a:r>
              <a:rPr lang="en-US" dirty="0" smtClean="0"/>
              <a:t>b</a:t>
            </a:r>
            <a:endParaRPr lang="en-US" dirty="0" smtClean="0"/>
          </a:p>
          <a:p>
            <a:r>
              <a:rPr lang="en-US" dirty="0" smtClean="0"/>
              <a:t>15: </a:t>
            </a:r>
            <a:r>
              <a:rPr lang="en-US" dirty="0" smtClean="0"/>
              <a:t>a</a:t>
            </a:r>
          </a:p>
          <a:p>
            <a:r>
              <a:rPr lang="en-US" dirty="0" smtClean="0"/>
              <a:t>Skinner vs. Chomsky</a:t>
            </a:r>
            <a:endParaRPr lang="en-US" dirty="0" smtClean="0"/>
          </a:p>
          <a:p>
            <a:endParaRPr lang="en-US" dirty="0"/>
          </a:p>
        </p:txBody>
      </p:sp>
    </p:spTree>
    <p:extLst>
      <p:ext uri="{BB962C8B-B14F-4D97-AF65-F5344CB8AC3E}">
        <p14:creationId xmlns:p14="http://schemas.microsoft.com/office/powerpoint/2010/main" val="4165496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010400" cy="1143000"/>
          </a:xfrm>
        </p:spPr>
        <p:txBody>
          <a:bodyPr/>
          <a:lstStyle/>
          <a:p>
            <a:r>
              <a:rPr lang="en-US" dirty="0"/>
              <a:t>Defining Intelligence 300</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None/>
            </a:pPr>
            <a:r>
              <a:rPr lang="en-US" dirty="0" smtClean="0"/>
              <a:t>Page </a:t>
            </a:r>
            <a:r>
              <a:rPr lang="en-US" dirty="0" smtClean="0"/>
              <a:t>8 #15</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Rounded Rectangle 3"/>
          <p:cNvSpPr/>
          <p:nvPr/>
        </p:nvSpPr>
        <p:spPr>
          <a:xfrm>
            <a:off x="7162800" y="228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315200" y="3810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858000" cy="1143000"/>
          </a:xfrm>
        </p:spPr>
        <p:txBody>
          <a:bodyPr/>
          <a:lstStyle/>
          <a:p>
            <a:r>
              <a:rPr lang="en-US" dirty="0"/>
              <a:t>Defining Intelligence 400</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None/>
            </a:pPr>
            <a:r>
              <a:rPr lang="en-US" dirty="0" smtClean="0"/>
              <a:t>Page </a:t>
            </a:r>
            <a:r>
              <a:rPr lang="en-US" dirty="0" smtClean="0"/>
              <a:t>7 #6</a:t>
            </a:r>
            <a:endParaRPr lang="en-US" dirty="0"/>
          </a:p>
        </p:txBody>
      </p:sp>
      <p:sp>
        <p:nvSpPr>
          <p:cNvPr id="4" name="Rounded Rectangle 3"/>
          <p:cNvSpPr/>
          <p:nvPr/>
        </p:nvSpPr>
        <p:spPr>
          <a:xfrm>
            <a:off x="7239000" y="304800"/>
            <a:ext cx="1371600" cy="659172"/>
          </a:xfrm>
          <a:prstGeom prst="roundRect">
            <a:avLst>
              <a:gd name="adj" fmla="val 30344"/>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315200" y="457200"/>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a:t>Defining Intelligence 500</a:t>
            </a:r>
            <a:endParaRPr lang="en-US" dirty="0"/>
          </a:p>
        </p:txBody>
      </p:sp>
      <p:sp>
        <p:nvSpPr>
          <p:cNvPr id="3" name="Content Placeholder 2"/>
          <p:cNvSpPr>
            <a:spLocks noGrp="1"/>
          </p:cNvSpPr>
          <p:nvPr>
            <p:ph idx="1"/>
          </p:nvPr>
        </p:nvSpPr>
        <p:spPr/>
        <p:txBody>
          <a:bodyPr>
            <a:normAutofit/>
          </a:bodyPr>
          <a:lstStyle/>
          <a:p>
            <a:pPr>
              <a:buNone/>
            </a:pPr>
            <a:r>
              <a:rPr lang="en-US" dirty="0" smtClean="0"/>
              <a:t>Page 7 #2</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9541"/>
            <a:ext cx="7010400" cy="1143000"/>
          </a:xfrm>
        </p:spPr>
        <p:txBody>
          <a:bodyPr>
            <a:normAutofit/>
          </a:bodyPr>
          <a:lstStyle/>
          <a:p>
            <a:pPr algn="l"/>
            <a:r>
              <a:rPr lang="en-US" dirty="0" smtClean="0"/>
              <a:t>Factors Impacting IQ 100</a:t>
            </a:r>
            <a:endParaRPr lang="en-US" dirty="0"/>
          </a:p>
        </p:txBody>
      </p:sp>
      <p:sp>
        <p:nvSpPr>
          <p:cNvPr id="3" name="Content Placeholder 2"/>
          <p:cNvSpPr>
            <a:spLocks noGrp="1"/>
          </p:cNvSpPr>
          <p:nvPr>
            <p:ph idx="1"/>
          </p:nvPr>
        </p:nvSpPr>
        <p:spPr>
          <a:xfrm>
            <a:off x="152400" y="1981200"/>
            <a:ext cx="8991600" cy="4876800"/>
          </a:xfrm>
        </p:spPr>
        <p:txBody>
          <a:bodyPr>
            <a:normAutofit/>
          </a:bodyPr>
          <a:lstStyle/>
          <a:p>
            <a:pPr lvl="0"/>
            <a:r>
              <a:rPr lang="en-US" sz="3600" dirty="0" smtClean="0"/>
              <a:t>Page </a:t>
            </a:r>
            <a:r>
              <a:rPr lang="en-US" sz="3600" dirty="0" smtClean="0"/>
              <a:t>8 #9</a:t>
            </a:r>
            <a:endParaRPr lang="en-US" sz="3600" dirty="0" smtClean="0"/>
          </a:p>
          <a:p>
            <a:pPr>
              <a:buNone/>
            </a:pPr>
            <a:endParaRPr lang="en-US" dirty="0" smtClean="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normAutofit/>
          </a:bodyPr>
          <a:lstStyle/>
          <a:p>
            <a:r>
              <a:rPr lang="en-US" dirty="0"/>
              <a:t>Factors Impacting IQ 200 </a:t>
            </a:r>
            <a:endParaRPr lang="en-US" dirty="0"/>
          </a:p>
        </p:txBody>
      </p:sp>
      <p:sp>
        <p:nvSpPr>
          <p:cNvPr id="3" name="Content Placeholder 2"/>
          <p:cNvSpPr>
            <a:spLocks noGrp="1"/>
          </p:cNvSpPr>
          <p:nvPr>
            <p:ph idx="1"/>
          </p:nvPr>
        </p:nvSpPr>
        <p:spPr>
          <a:xfrm>
            <a:off x="304800" y="1676400"/>
            <a:ext cx="8458200" cy="5029200"/>
          </a:xfrm>
        </p:spPr>
        <p:txBody>
          <a:bodyPr>
            <a:normAutofit/>
          </a:bodyPr>
          <a:lstStyle/>
          <a:p>
            <a:pPr lvl="0"/>
            <a:r>
              <a:rPr lang="en-US" dirty="0" smtClean="0"/>
              <a:t>Page </a:t>
            </a:r>
            <a:r>
              <a:rPr lang="en-US" dirty="0" smtClean="0"/>
              <a:t>8 #11</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normAutofit/>
          </a:bodyPr>
          <a:lstStyle/>
          <a:p>
            <a:r>
              <a:rPr lang="en-US" dirty="0"/>
              <a:t>Factors Impacting IQ 300</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lvl="0"/>
            <a:r>
              <a:rPr lang="en-US" dirty="0" smtClean="0"/>
              <a:t>Page </a:t>
            </a:r>
            <a:r>
              <a:rPr lang="en-US" dirty="0" smtClean="0"/>
              <a:t>8 #10</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normAutofit/>
          </a:bodyPr>
          <a:lstStyle/>
          <a:p>
            <a:r>
              <a:rPr lang="en-US" dirty="0"/>
              <a:t>Factors Impacting IQ 400</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dirty="0" smtClean="0"/>
              <a:t>Page </a:t>
            </a:r>
            <a:r>
              <a:rPr lang="en-US" dirty="0" smtClean="0"/>
              <a:t>7 </a:t>
            </a:r>
            <a:r>
              <a:rPr lang="en-US" dirty="0" smtClean="0"/>
              <a:t>#</a:t>
            </a:r>
            <a:r>
              <a:rPr lang="en-US" dirty="0" smtClean="0"/>
              <a:t>1</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r>
              <a:rPr lang="en-US" dirty="0"/>
              <a:t>Factors Impacting IQ 500</a:t>
            </a:r>
            <a:endParaRPr lang="en-US" dirty="0"/>
          </a:p>
        </p:txBody>
      </p:sp>
      <p:sp>
        <p:nvSpPr>
          <p:cNvPr id="3" name="Content Placeholder 2"/>
          <p:cNvSpPr>
            <a:spLocks noGrp="1"/>
          </p:cNvSpPr>
          <p:nvPr>
            <p:ph idx="1"/>
          </p:nvPr>
        </p:nvSpPr>
        <p:spPr>
          <a:xfrm>
            <a:off x="304800" y="1752600"/>
            <a:ext cx="8458200" cy="4876800"/>
          </a:xfrm>
        </p:spPr>
        <p:txBody>
          <a:bodyPr>
            <a:normAutofit/>
          </a:bodyPr>
          <a:lstStyle/>
          <a:p>
            <a:endParaRPr lang="en-US" dirty="0" smtClean="0"/>
          </a:p>
          <a:p>
            <a:pPr lvl="0"/>
            <a:r>
              <a:rPr lang="en-US" dirty="0" smtClean="0"/>
              <a:t>Page 7 #4</a:t>
            </a:r>
            <a:endParaRPr lang="en-US" dirty="0"/>
          </a:p>
        </p:txBody>
      </p:sp>
      <p:sp>
        <p:nvSpPr>
          <p:cNvPr id="4" name="Rounded Rectangle 3"/>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a:t>
            </a:r>
            <a:r>
              <a:rPr lang="en-US" dirty="0" smtClean="0"/>
              <a:t>11 </a:t>
            </a:r>
            <a:r>
              <a:rPr lang="en-US" dirty="0" smtClean="0"/>
              <a:t>Review Answers</a:t>
            </a:r>
            <a:endParaRPr lang="en-US" dirty="0"/>
          </a:p>
        </p:txBody>
      </p:sp>
      <p:sp>
        <p:nvSpPr>
          <p:cNvPr id="3" name="Content Placeholder 2"/>
          <p:cNvSpPr>
            <a:spLocks noGrp="1"/>
          </p:cNvSpPr>
          <p:nvPr>
            <p:ph idx="1"/>
          </p:nvPr>
        </p:nvSpPr>
        <p:spPr/>
        <p:txBody>
          <a:bodyPr numCol="2">
            <a:normAutofit lnSpcReduction="10000"/>
          </a:bodyPr>
          <a:lstStyle/>
          <a:p>
            <a:r>
              <a:rPr lang="en-US" dirty="0" smtClean="0"/>
              <a:t>1: </a:t>
            </a:r>
            <a:r>
              <a:rPr lang="en-US" dirty="0" smtClean="0"/>
              <a:t>b</a:t>
            </a:r>
            <a:endParaRPr lang="en-US" dirty="0" smtClean="0"/>
          </a:p>
          <a:p>
            <a:r>
              <a:rPr lang="en-US" dirty="0" smtClean="0"/>
              <a:t>2: </a:t>
            </a:r>
            <a:r>
              <a:rPr lang="en-US" dirty="0" smtClean="0"/>
              <a:t>a</a:t>
            </a:r>
            <a:endParaRPr lang="en-US" dirty="0" smtClean="0"/>
          </a:p>
          <a:p>
            <a:r>
              <a:rPr lang="en-US" dirty="0" smtClean="0"/>
              <a:t>3: </a:t>
            </a:r>
            <a:r>
              <a:rPr lang="en-US" dirty="0" smtClean="0"/>
              <a:t>e</a:t>
            </a:r>
            <a:endParaRPr lang="en-US" dirty="0" smtClean="0"/>
          </a:p>
          <a:p>
            <a:r>
              <a:rPr lang="en-US" dirty="0" smtClean="0"/>
              <a:t>4: </a:t>
            </a:r>
            <a:r>
              <a:rPr lang="en-US" dirty="0" smtClean="0"/>
              <a:t>d</a:t>
            </a:r>
            <a:endParaRPr lang="en-US" dirty="0" smtClean="0"/>
          </a:p>
          <a:p>
            <a:r>
              <a:rPr lang="en-US" dirty="0" smtClean="0"/>
              <a:t>5: </a:t>
            </a:r>
            <a:r>
              <a:rPr lang="en-US" dirty="0" smtClean="0"/>
              <a:t>c</a:t>
            </a:r>
            <a:endParaRPr lang="en-US" dirty="0" smtClean="0"/>
          </a:p>
          <a:p>
            <a:r>
              <a:rPr lang="en-US" dirty="0" smtClean="0"/>
              <a:t>6: </a:t>
            </a:r>
            <a:r>
              <a:rPr lang="en-US" dirty="0" smtClean="0"/>
              <a:t>b</a:t>
            </a:r>
            <a:endParaRPr lang="en-US" dirty="0" smtClean="0"/>
          </a:p>
          <a:p>
            <a:r>
              <a:rPr lang="en-US" dirty="0" smtClean="0"/>
              <a:t>7: </a:t>
            </a:r>
            <a:r>
              <a:rPr lang="en-US" dirty="0" smtClean="0"/>
              <a:t>c</a:t>
            </a:r>
            <a:endParaRPr lang="en-US" dirty="0" smtClean="0"/>
          </a:p>
          <a:p>
            <a:r>
              <a:rPr lang="en-US" dirty="0" smtClean="0"/>
              <a:t>8: </a:t>
            </a:r>
            <a:r>
              <a:rPr lang="en-US" dirty="0" smtClean="0"/>
              <a:t>e</a:t>
            </a:r>
            <a:endParaRPr lang="en-US" dirty="0" smtClean="0"/>
          </a:p>
          <a:p>
            <a:r>
              <a:rPr lang="en-US" dirty="0" smtClean="0"/>
              <a:t>9: </a:t>
            </a:r>
            <a:r>
              <a:rPr lang="en-US" dirty="0" smtClean="0"/>
              <a:t>d</a:t>
            </a:r>
          </a:p>
          <a:p>
            <a:r>
              <a:rPr lang="en-US" dirty="0" smtClean="0"/>
              <a:t>10</a:t>
            </a:r>
            <a:r>
              <a:rPr lang="en-US" dirty="0" smtClean="0"/>
              <a:t>: </a:t>
            </a:r>
            <a:r>
              <a:rPr lang="en-US" dirty="0" smtClean="0"/>
              <a:t>c</a:t>
            </a:r>
            <a:endParaRPr lang="en-US" dirty="0" smtClean="0"/>
          </a:p>
          <a:p>
            <a:r>
              <a:rPr lang="en-US" dirty="0" smtClean="0"/>
              <a:t>11: </a:t>
            </a:r>
            <a:r>
              <a:rPr lang="en-US" dirty="0" smtClean="0"/>
              <a:t>e</a:t>
            </a:r>
            <a:endParaRPr lang="en-US" dirty="0" smtClean="0"/>
          </a:p>
          <a:p>
            <a:r>
              <a:rPr lang="en-US" dirty="0" smtClean="0"/>
              <a:t>12: </a:t>
            </a:r>
            <a:r>
              <a:rPr lang="en-US" dirty="0" smtClean="0"/>
              <a:t>d</a:t>
            </a:r>
            <a:endParaRPr lang="en-US" dirty="0" smtClean="0"/>
          </a:p>
          <a:p>
            <a:r>
              <a:rPr lang="en-US" dirty="0" smtClean="0"/>
              <a:t>13: </a:t>
            </a:r>
            <a:r>
              <a:rPr lang="en-US" dirty="0" smtClean="0"/>
              <a:t>a</a:t>
            </a:r>
            <a:endParaRPr lang="en-US" dirty="0" smtClean="0"/>
          </a:p>
          <a:p>
            <a:r>
              <a:rPr lang="en-US" dirty="0" smtClean="0"/>
              <a:t>14: </a:t>
            </a:r>
            <a:r>
              <a:rPr lang="en-US" dirty="0" smtClean="0"/>
              <a:t>a</a:t>
            </a:r>
            <a:endParaRPr lang="en-US" dirty="0" smtClean="0"/>
          </a:p>
          <a:p>
            <a:r>
              <a:rPr lang="en-US" dirty="0" smtClean="0"/>
              <a:t>15: </a:t>
            </a:r>
            <a:r>
              <a:rPr lang="en-US" dirty="0" smtClean="0"/>
              <a:t>b</a:t>
            </a:r>
            <a:endParaRPr lang="en-US" dirty="0"/>
          </a:p>
        </p:txBody>
      </p:sp>
    </p:spTree>
    <p:extLst>
      <p:ext uri="{BB962C8B-B14F-4D97-AF65-F5344CB8AC3E}">
        <p14:creationId xmlns:p14="http://schemas.microsoft.com/office/powerpoint/2010/main" val="3349619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a:t>
            </a:r>
            <a:r>
              <a:rPr lang="en-US" dirty="0" smtClean="0"/>
              <a:t>11 </a:t>
            </a:r>
            <a:r>
              <a:rPr lang="en-US" dirty="0" smtClean="0"/>
              <a:t>FRQ</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Assume you are going to develop a new test to predict job success for aspiring novelists.  Consider how each of the following concepts relates to your task, and describe how you would attempt to accomplish each for your new test.</a:t>
            </a:r>
            <a:endParaRPr lang="en-US" dirty="0" smtClean="0"/>
          </a:p>
          <a:p>
            <a:endParaRPr lang="en-US" dirty="0" smtClean="0"/>
          </a:p>
          <a:p>
            <a:r>
              <a:rPr lang="en-US" dirty="0" smtClean="0"/>
              <a:t>Content validity</a:t>
            </a:r>
          </a:p>
          <a:p>
            <a:r>
              <a:rPr lang="en-US" dirty="0" smtClean="0"/>
              <a:t>Predictive validity</a:t>
            </a:r>
          </a:p>
          <a:p>
            <a:r>
              <a:rPr lang="en-US" dirty="0" smtClean="0"/>
              <a:t>Standardization</a:t>
            </a:r>
          </a:p>
          <a:p>
            <a:r>
              <a:rPr lang="en-US" dirty="0" smtClean="0"/>
              <a:t>Reliability</a:t>
            </a:r>
          </a:p>
          <a:p>
            <a:endParaRPr lang="en-US" dirty="0"/>
          </a:p>
        </p:txBody>
      </p:sp>
    </p:spTree>
    <p:extLst>
      <p:ext uri="{BB962C8B-B14F-4D97-AF65-F5344CB8AC3E}">
        <p14:creationId xmlns:p14="http://schemas.microsoft.com/office/powerpoint/2010/main" val="3824478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84238"/>
          </a:xfrm>
        </p:spPr>
        <p:txBody>
          <a:bodyPr/>
          <a:lstStyle/>
          <a:p>
            <a:r>
              <a:rPr lang="en-US" dirty="0" smtClean="0"/>
              <a:t>Jeopardy Instructions</a:t>
            </a:r>
            <a:endParaRPr lang="en-US" dirty="0"/>
          </a:p>
        </p:txBody>
      </p:sp>
      <p:sp>
        <p:nvSpPr>
          <p:cNvPr id="3" name="Content Placeholder 2"/>
          <p:cNvSpPr>
            <a:spLocks noGrp="1"/>
          </p:cNvSpPr>
          <p:nvPr>
            <p:ph idx="1"/>
          </p:nvPr>
        </p:nvSpPr>
        <p:spPr>
          <a:xfrm>
            <a:off x="0" y="838200"/>
            <a:ext cx="8991600" cy="6019800"/>
          </a:xfrm>
        </p:spPr>
        <p:txBody>
          <a:bodyPr>
            <a:normAutofit fontScale="62500" lnSpcReduction="20000"/>
          </a:bodyPr>
          <a:lstStyle/>
          <a:p>
            <a:r>
              <a:rPr lang="en-US" dirty="0" smtClean="0"/>
              <a:t>Get into groups  based on the names in the pocket chart.  Move your desks into the group-work configuration.</a:t>
            </a:r>
          </a:p>
          <a:p>
            <a:pPr lvl="0"/>
            <a:r>
              <a:rPr lang="en-US" dirty="0" smtClean="0"/>
              <a:t>Clear your desks of everything but  paper and a pen/pencil.</a:t>
            </a:r>
          </a:p>
          <a:p>
            <a:pPr>
              <a:buNone/>
            </a:pPr>
            <a:endParaRPr lang="en-US" dirty="0" smtClean="0"/>
          </a:p>
          <a:p>
            <a:pPr>
              <a:buNone/>
            </a:pPr>
            <a:r>
              <a:rPr lang="en-US" u="sng" dirty="0" smtClean="0"/>
              <a:t>Jeopardy Review Game Rules</a:t>
            </a:r>
          </a:p>
          <a:p>
            <a:pPr lvl="0"/>
            <a:r>
              <a:rPr lang="en-US" dirty="0" smtClean="0"/>
              <a:t>The first group to “buzz in” initially gets to select the first question.</a:t>
            </a:r>
          </a:p>
          <a:p>
            <a:pPr lvl="0"/>
            <a:r>
              <a:rPr lang="en-US" dirty="0" smtClean="0"/>
              <a:t>Groups must conference  and may write down the answer before they can “buzz in”.  </a:t>
            </a:r>
          </a:p>
          <a:p>
            <a:pPr lvl="0"/>
            <a:r>
              <a:rPr lang="en-US" dirty="0" smtClean="0"/>
              <a:t>Select one student who will “buzz in”</a:t>
            </a:r>
          </a:p>
          <a:p>
            <a:pPr lvl="0"/>
            <a:r>
              <a:rPr lang="en-US" dirty="0" smtClean="0"/>
              <a:t>I will chose ANY student from the group that I want.  The group should conference before they decide to answer the question.  It is important that EVERYONE in the group know the answer.</a:t>
            </a:r>
          </a:p>
          <a:p>
            <a:pPr lvl="0"/>
            <a:r>
              <a:rPr lang="en-US" dirty="0" smtClean="0"/>
              <a:t>No one else can help the selected student answer the question.  If anyone else in the group gives the answer, the group automatically looses the points and another group can buzz in to answer. </a:t>
            </a:r>
          </a:p>
          <a:p>
            <a:pPr lvl="0"/>
            <a:r>
              <a:rPr lang="en-US" dirty="0" smtClean="0"/>
              <a:t>If the student gets the question right, the group gets the points and they get to select the next question.</a:t>
            </a:r>
          </a:p>
          <a:p>
            <a:pPr lvl="0"/>
            <a:r>
              <a:rPr lang="en-US" dirty="0" smtClean="0"/>
              <a:t>If the student gets the question wrong, the points are subtracted and the next group to buzz in has the opportunity to answer.  Again, the TEACHER will select the student who answers the question.  If no one gets it right, the last group to have a correct answer will choose the next category.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286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 action="ppaction://hlinksldjump"/>
              </a:rPr>
              <a:t>100</a:t>
            </a:r>
            <a:endParaRPr lang="en-US" dirty="0"/>
          </a:p>
        </p:txBody>
      </p:sp>
      <p:sp>
        <p:nvSpPr>
          <p:cNvPr id="11" name="Rounded Rectangle 10"/>
          <p:cNvSpPr/>
          <p:nvPr/>
        </p:nvSpPr>
        <p:spPr>
          <a:xfrm>
            <a:off x="17526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100</a:t>
            </a:r>
            <a:endParaRPr lang="en-US" dirty="0"/>
          </a:p>
        </p:txBody>
      </p:sp>
      <p:sp>
        <p:nvSpPr>
          <p:cNvPr id="13" name="Rounded Rectangle 12"/>
          <p:cNvSpPr/>
          <p:nvPr/>
        </p:nvSpPr>
        <p:spPr>
          <a:xfrm>
            <a:off x="32766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100</a:t>
            </a:r>
            <a:endParaRPr lang="en-US" dirty="0"/>
          </a:p>
        </p:txBody>
      </p:sp>
      <p:sp>
        <p:nvSpPr>
          <p:cNvPr id="17" name="Rounded Rectangle 16"/>
          <p:cNvSpPr/>
          <p:nvPr/>
        </p:nvSpPr>
        <p:spPr>
          <a:xfrm>
            <a:off x="77724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100</a:t>
            </a:r>
            <a:endParaRPr lang="en-US" dirty="0"/>
          </a:p>
        </p:txBody>
      </p:sp>
      <p:sp>
        <p:nvSpPr>
          <p:cNvPr id="18" name="Rounded Rectangle 17"/>
          <p:cNvSpPr/>
          <p:nvPr/>
        </p:nvSpPr>
        <p:spPr>
          <a:xfrm>
            <a:off x="63246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100</a:t>
            </a:r>
            <a:endParaRPr lang="en-US" dirty="0"/>
          </a:p>
        </p:txBody>
      </p:sp>
      <p:sp>
        <p:nvSpPr>
          <p:cNvPr id="19" name="Rounded Rectangle 18"/>
          <p:cNvSpPr/>
          <p:nvPr/>
        </p:nvSpPr>
        <p:spPr>
          <a:xfrm>
            <a:off x="4800600" y="1752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100</a:t>
            </a:r>
            <a:endParaRPr lang="en-US" dirty="0"/>
          </a:p>
        </p:txBody>
      </p:sp>
      <p:sp>
        <p:nvSpPr>
          <p:cNvPr id="50" name="Rounded Rectangle 49"/>
          <p:cNvSpPr/>
          <p:nvPr/>
        </p:nvSpPr>
        <p:spPr>
          <a:xfrm>
            <a:off x="2286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8" action="ppaction://hlinksldjump"/>
              </a:rPr>
              <a:t>200</a:t>
            </a:r>
            <a:endParaRPr lang="en-US" dirty="0"/>
          </a:p>
        </p:txBody>
      </p:sp>
      <p:sp>
        <p:nvSpPr>
          <p:cNvPr id="51" name="Rounded Rectangle 50"/>
          <p:cNvSpPr/>
          <p:nvPr/>
        </p:nvSpPr>
        <p:spPr>
          <a:xfrm>
            <a:off x="17526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9" action="ppaction://hlinksldjump"/>
              </a:rPr>
              <a:t>200</a:t>
            </a:r>
            <a:endParaRPr lang="en-US" dirty="0"/>
          </a:p>
        </p:txBody>
      </p:sp>
      <p:sp>
        <p:nvSpPr>
          <p:cNvPr id="52" name="Rounded Rectangle 51"/>
          <p:cNvSpPr/>
          <p:nvPr/>
        </p:nvSpPr>
        <p:spPr>
          <a:xfrm>
            <a:off x="32766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0" action="ppaction://hlinksldjump"/>
              </a:rPr>
              <a:t>200</a:t>
            </a:r>
            <a:endParaRPr lang="en-US" dirty="0"/>
          </a:p>
        </p:txBody>
      </p:sp>
      <p:sp>
        <p:nvSpPr>
          <p:cNvPr id="53" name="Rounded Rectangle 52"/>
          <p:cNvSpPr/>
          <p:nvPr/>
        </p:nvSpPr>
        <p:spPr>
          <a:xfrm>
            <a:off x="77724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1" action="ppaction://hlinksldjump"/>
              </a:rPr>
              <a:t>200</a:t>
            </a:r>
            <a:endParaRPr lang="en-US" dirty="0"/>
          </a:p>
        </p:txBody>
      </p:sp>
      <p:sp>
        <p:nvSpPr>
          <p:cNvPr id="54" name="Rounded Rectangle 53"/>
          <p:cNvSpPr/>
          <p:nvPr/>
        </p:nvSpPr>
        <p:spPr>
          <a:xfrm>
            <a:off x="63246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2" action="ppaction://hlinksldjump"/>
              </a:rPr>
              <a:t>200</a:t>
            </a:r>
            <a:endParaRPr lang="en-US" dirty="0"/>
          </a:p>
        </p:txBody>
      </p:sp>
      <p:sp>
        <p:nvSpPr>
          <p:cNvPr id="55" name="Rounded Rectangle 54"/>
          <p:cNvSpPr/>
          <p:nvPr/>
        </p:nvSpPr>
        <p:spPr>
          <a:xfrm>
            <a:off x="4800600" y="2743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3" action="ppaction://hlinksldjump"/>
              </a:rPr>
              <a:t>200</a:t>
            </a:r>
            <a:endParaRPr lang="en-US" dirty="0"/>
          </a:p>
        </p:txBody>
      </p:sp>
      <p:sp>
        <p:nvSpPr>
          <p:cNvPr id="56" name="Rounded Rectangle 55"/>
          <p:cNvSpPr/>
          <p:nvPr/>
        </p:nvSpPr>
        <p:spPr>
          <a:xfrm>
            <a:off x="2286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4" action="ppaction://hlinksldjump"/>
              </a:rPr>
              <a:t>300</a:t>
            </a:r>
            <a:endParaRPr lang="en-US" dirty="0"/>
          </a:p>
        </p:txBody>
      </p:sp>
      <p:sp>
        <p:nvSpPr>
          <p:cNvPr id="57" name="Rounded Rectangle 56"/>
          <p:cNvSpPr/>
          <p:nvPr/>
        </p:nvSpPr>
        <p:spPr>
          <a:xfrm>
            <a:off x="17526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5" action="ppaction://hlinksldjump"/>
              </a:rPr>
              <a:t>300</a:t>
            </a:r>
            <a:endParaRPr lang="en-US" dirty="0"/>
          </a:p>
        </p:txBody>
      </p:sp>
      <p:sp>
        <p:nvSpPr>
          <p:cNvPr id="58" name="Rounded Rectangle 57"/>
          <p:cNvSpPr/>
          <p:nvPr/>
        </p:nvSpPr>
        <p:spPr>
          <a:xfrm>
            <a:off x="32766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6" action="ppaction://hlinksldjump"/>
              </a:rPr>
              <a:t>300</a:t>
            </a:r>
            <a:endParaRPr lang="en-US" dirty="0"/>
          </a:p>
        </p:txBody>
      </p:sp>
      <p:sp>
        <p:nvSpPr>
          <p:cNvPr id="59" name="Rounded Rectangle 58"/>
          <p:cNvSpPr/>
          <p:nvPr/>
        </p:nvSpPr>
        <p:spPr>
          <a:xfrm>
            <a:off x="77724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7" action="ppaction://hlinksldjump"/>
              </a:rPr>
              <a:t>300</a:t>
            </a:r>
            <a:endParaRPr lang="en-US" dirty="0"/>
          </a:p>
        </p:txBody>
      </p:sp>
      <p:sp>
        <p:nvSpPr>
          <p:cNvPr id="60" name="Rounded Rectangle 59"/>
          <p:cNvSpPr/>
          <p:nvPr/>
        </p:nvSpPr>
        <p:spPr>
          <a:xfrm>
            <a:off x="63246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8" action="ppaction://hlinksldjump"/>
              </a:rPr>
              <a:t>300</a:t>
            </a:r>
            <a:endParaRPr lang="en-US" dirty="0"/>
          </a:p>
        </p:txBody>
      </p:sp>
      <p:sp>
        <p:nvSpPr>
          <p:cNvPr id="61" name="Rounded Rectangle 60"/>
          <p:cNvSpPr/>
          <p:nvPr/>
        </p:nvSpPr>
        <p:spPr>
          <a:xfrm>
            <a:off x="4800600" y="36576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9" action="ppaction://hlinksldjump"/>
              </a:rPr>
              <a:t>300</a:t>
            </a:r>
            <a:endParaRPr lang="en-US" dirty="0"/>
          </a:p>
        </p:txBody>
      </p:sp>
      <p:sp>
        <p:nvSpPr>
          <p:cNvPr id="62" name="Rounded Rectangle 61"/>
          <p:cNvSpPr/>
          <p:nvPr/>
        </p:nvSpPr>
        <p:spPr>
          <a:xfrm>
            <a:off x="2286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0" action="ppaction://hlinksldjump"/>
              </a:rPr>
              <a:t>400</a:t>
            </a:r>
            <a:endParaRPr lang="en-US" dirty="0"/>
          </a:p>
        </p:txBody>
      </p:sp>
      <p:sp>
        <p:nvSpPr>
          <p:cNvPr id="63" name="Rounded Rectangle 62"/>
          <p:cNvSpPr/>
          <p:nvPr/>
        </p:nvSpPr>
        <p:spPr>
          <a:xfrm>
            <a:off x="17526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1" action="ppaction://hlinksldjump"/>
              </a:rPr>
              <a:t>400</a:t>
            </a:r>
            <a:endParaRPr lang="en-US" dirty="0"/>
          </a:p>
        </p:txBody>
      </p:sp>
      <p:sp>
        <p:nvSpPr>
          <p:cNvPr id="64" name="Rounded Rectangle 63"/>
          <p:cNvSpPr/>
          <p:nvPr/>
        </p:nvSpPr>
        <p:spPr>
          <a:xfrm>
            <a:off x="32766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2" action="ppaction://hlinksldjump"/>
              </a:rPr>
              <a:t>400</a:t>
            </a:r>
            <a:endParaRPr lang="en-US" dirty="0"/>
          </a:p>
        </p:txBody>
      </p:sp>
      <p:sp>
        <p:nvSpPr>
          <p:cNvPr id="65" name="Rounded Rectangle 64"/>
          <p:cNvSpPr/>
          <p:nvPr/>
        </p:nvSpPr>
        <p:spPr>
          <a:xfrm>
            <a:off x="77724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3" action="ppaction://hlinksldjump"/>
              </a:rPr>
              <a:t>400</a:t>
            </a:r>
            <a:endParaRPr lang="en-US" dirty="0"/>
          </a:p>
        </p:txBody>
      </p:sp>
      <p:sp>
        <p:nvSpPr>
          <p:cNvPr id="66" name="Rounded Rectangle 65"/>
          <p:cNvSpPr/>
          <p:nvPr/>
        </p:nvSpPr>
        <p:spPr>
          <a:xfrm>
            <a:off x="63246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4" action="ppaction://hlinksldjump"/>
              </a:rPr>
              <a:t>400</a:t>
            </a:r>
            <a:endParaRPr lang="en-US" dirty="0"/>
          </a:p>
        </p:txBody>
      </p:sp>
      <p:sp>
        <p:nvSpPr>
          <p:cNvPr id="67" name="Rounded Rectangle 66"/>
          <p:cNvSpPr/>
          <p:nvPr/>
        </p:nvSpPr>
        <p:spPr>
          <a:xfrm>
            <a:off x="4800600" y="47244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5" action="ppaction://hlinksldjump"/>
              </a:rPr>
              <a:t>400</a:t>
            </a:r>
            <a:endParaRPr lang="en-US" dirty="0"/>
          </a:p>
        </p:txBody>
      </p:sp>
      <p:sp>
        <p:nvSpPr>
          <p:cNvPr id="68" name="Rounded Rectangle 67"/>
          <p:cNvSpPr/>
          <p:nvPr/>
        </p:nvSpPr>
        <p:spPr>
          <a:xfrm>
            <a:off x="2286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6" action="ppaction://hlinksldjump"/>
              </a:rPr>
              <a:t>500</a:t>
            </a:r>
            <a:endParaRPr lang="en-US" dirty="0"/>
          </a:p>
        </p:txBody>
      </p:sp>
      <p:sp>
        <p:nvSpPr>
          <p:cNvPr id="69" name="Rounded Rectangle 68"/>
          <p:cNvSpPr/>
          <p:nvPr/>
        </p:nvSpPr>
        <p:spPr>
          <a:xfrm>
            <a:off x="17526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7" action="ppaction://hlinksldjump"/>
              </a:rPr>
              <a:t>500</a:t>
            </a:r>
            <a:endParaRPr lang="en-US" dirty="0"/>
          </a:p>
        </p:txBody>
      </p:sp>
      <p:sp>
        <p:nvSpPr>
          <p:cNvPr id="70" name="Rounded Rectangle 69"/>
          <p:cNvSpPr/>
          <p:nvPr/>
        </p:nvSpPr>
        <p:spPr>
          <a:xfrm>
            <a:off x="32766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8" action="ppaction://hlinksldjump"/>
              </a:rPr>
              <a:t>500</a:t>
            </a:r>
            <a:endParaRPr lang="en-US" dirty="0"/>
          </a:p>
        </p:txBody>
      </p:sp>
      <p:sp>
        <p:nvSpPr>
          <p:cNvPr id="71" name="Rounded Rectangle 70"/>
          <p:cNvSpPr/>
          <p:nvPr/>
        </p:nvSpPr>
        <p:spPr>
          <a:xfrm>
            <a:off x="77724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29" action="ppaction://hlinksldjump"/>
              </a:rPr>
              <a:t>500</a:t>
            </a:r>
            <a:endParaRPr lang="en-US" dirty="0"/>
          </a:p>
        </p:txBody>
      </p:sp>
      <p:sp>
        <p:nvSpPr>
          <p:cNvPr id="72" name="Rounded Rectangle 71"/>
          <p:cNvSpPr/>
          <p:nvPr/>
        </p:nvSpPr>
        <p:spPr>
          <a:xfrm>
            <a:off x="63246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0" action="ppaction://hlinksldjump"/>
              </a:rPr>
              <a:t>500</a:t>
            </a:r>
            <a:endParaRPr lang="en-US" dirty="0"/>
          </a:p>
        </p:txBody>
      </p:sp>
      <p:sp>
        <p:nvSpPr>
          <p:cNvPr id="73" name="Rounded Rectangle 72"/>
          <p:cNvSpPr/>
          <p:nvPr/>
        </p:nvSpPr>
        <p:spPr>
          <a:xfrm>
            <a:off x="4800600" y="5791200"/>
            <a:ext cx="1371600" cy="762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1" action="ppaction://hlinksldjump"/>
              </a:rPr>
              <a:t>500</a:t>
            </a:r>
            <a:endParaRPr lang="en-US" dirty="0"/>
          </a:p>
        </p:txBody>
      </p:sp>
      <p:sp>
        <p:nvSpPr>
          <p:cNvPr id="74" name="TextBox 73"/>
          <p:cNvSpPr txBox="1"/>
          <p:nvPr/>
        </p:nvSpPr>
        <p:spPr>
          <a:xfrm>
            <a:off x="2209800" y="152400"/>
            <a:ext cx="4495800" cy="707886"/>
          </a:xfrm>
          <a:prstGeom prst="rect">
            <a:avLst/>
          </a:prstGeom>
          <a:noFill/>
        </p:spPr>
        <p:txBody>
          <a:bodyPr wrap="square" rtlCol="0">
            <a:spAutoFit/>
          </a:bodyPr>
          <a:lstStyle/>
          <a:p>
            <a:pPr algn="ctr"/>
            <a:r>
              <a:rPr lang="en-US" sz="4000" b="1" dirty="0" smtClean="0">
                <a:ln w="18000">
                  <a:solidFill>
                    <a:schemeClr val="tx2">
                      <a:lumMod val="75000"/>
                    </a:schemeClr>
                  </a:solidFill>
                  <a:prstDash val="solid"/>
                  <a:miter lim="800000"/>
                </a:ln>
                <a:solidFill>
                  <a:schemeClr val="accent1">
                    <a:lumMod val="20000"/>
                    <a:lumOff val="80000"/>
                  </a:schemeClr>
                </a:solidFill>
                <a:effectLst>
                  <a:outerShdw blurRad="25500" dist="23000" dir="7020000" algn="tl">
                    <a:srgbClr val="000000">
                      <a:alpha val="50000"/>
                    </a:srgbClr>
                  </a:outerShdw>
                </a:effectLst>
              </a:rPr>
              <a:t>Jeopardy</a:t>
            </a:r>
            <a:endParaRPr lang="en-US" sz="4000" b="1" dirty="0">
              <a:ln w="18000">
                <a:solidFill>
                  <a:schemeClr val="tx2">
                    <a:lumMod val="75000"/>
                  </a:schemeClr>
                </a:solidFill>
                <a:prstDash val="solid"/>
                <a:miter lim="800000"/>
              </a:ln>
              <a:solidFill>
                <a:schemeClr val="accent1">
                  <a:lumMod val="20000"/>
                  <a:lumOff val="80000"/>
                </a:schemeClr>
              </a:solidFill>
              <a:effectLst>
                <a:outerShdw blurRad="25500" dist="23000" dir="7020000" algn="tl">
                  <a:srgbClr val="000000">
                    <a:alpha val="50000"/>
                  </a:srgbClr>
                </a:outerShdw>
              </a:effectLst>
            </a:endParaRPr>
          </a:p>
        </p:txBody>
      </p:sp>
      <p:sp>
        <p:nvSpPr>
          <p:cNvPr id="2" name="TextBox 1"/>
          <p:cNvSpPr txBox="1"/>
          <p:nvPr/>
        </p:nvSpPr>
        <p:spPr>
          <a:xfrm>
            <a:off x="228600" y="1066800"/>
            <a:ext cx="1371600" cy="646331"/>
          </a:xfrm>
          <a:prstGeom prst="rect">
            <a:avLst/>
          </a:prstGeom>
          <a:noFill/>
        </p:spPr>
        <p:txBody>
          <a:bodyPr wrap="square" rtlCol="0">
            <a:spAutoFit/>
          </a:bodyPr>
          <a:lstStyle/>
          <a:p>
            <a:r>
              <a:rPr lang="en-US" dirty="0" smtClean="0"/>
              <a:t>Memory Processes</a:t>
            </a:r>
            <a:endParaRPr lang="en-US" dirty="0"/>
          </a:p>
        </p:txBody>
      </p:sp>
      <p:sp>
        <p:nvSpPr>
          <p:cNvPr id="3" name="TextBox 2"/>
          <p:cNvSpPr txBox="1"/>
          <p:nvPr/>
        </p:nvSpPr>
        <p:spPr>
          <a:xfrm>
            <a:off x="1828800" y="789801"/>
            <a:ext cx="1295400" cy="923330"/>
          </a:xfrm>
          <a:prstGeom prst="rect">
            <a:avLst/>
          </a:prstGeom>
          <a:noFill/>
        </p:spPr>
        <p:txBody>
          <a:bodyPr wrap="square" rtlCol="0">
            <a:spAutoFit/>
          </a:bodyPr>
          <a:lstStyle/>
          <a:p>
            <a:r>
              <a:rPr lang="en-US" dirty="0" smtClean="0"/>
              <a:t>Factors Impacting Memory</a:t>
            </a:r>
            <a:endParaRPr lang="en-US" dirty="0"/>
          </a:p>
        </p:txBody>
      </p:sp>
      <p:sp>
        <p:nvSpPr>
          <p:cNvPr id="5" name="TextBox 4"/>
          <p:cNvSpPr txBox="1"/>
          <p:nvPr/>
        </p:nvSpPr>
        <p:spPr>
          <a:xfrm>
            <a:off x="3381375" y="1066799"/>
            <a:ext cx="1295400" cy="646331"/>
          </a:xfrm>
          <a:prstGeom prst="rect">
            <a:avLst/>
          </a:prstGeom>
          <a:noFill/>
        </p:spPr>
        <p:txBody>
          <a:bodyPr wrap="square" rtlCol="0">
            <a:spAutoFit/>
          </a:bodyPr>
          <a:lstStyle/>
          <a:p>
            <a:r>
              <a:rPr lang="en-US" dirty="0" smtClean="0"/>
              <a:t>Problem Solving</a:t>
            </a:r>
            <a:endParaRPr lang="en-US" dirty="0"/>
          </a:p>
        </p:txBody>
      </p:sp>
      <p:sp>
        <p:nvSpPr>
          <p:cNvPr id="6" name="TextBox 5"/>
          <p:cNvSpPr txBox="1"/>
          <p:nvPr/>
        </p:nvSpPr>
        <p:spPr>
          <a:xfrm>
            <a:off x="4810125" y="1337873"/>
            <a:ext cx="1371600" cy="369332"/>
          </a:xfrm>
          <a:prstGeom prst="rect">
            <a:avLst/>
          </a:prstGeom>
          <a:noFill/>
        </p:spPr>
        <p:txBody>
          <a:bodyPr wrap="square" rtlCol="0">
            <a:spAutoFit/>
          </a:bodyPr>
          <a:lstStyle/>
          <a:p>
            <a:r>
              <a:rPr lang="en-US" dirty="0" smtClean="0"/>
              <a:t>Language</a:t>
            </a:r>
            <a:endParaRPr lang="en-US" dirty="0"/>
          </a:p>
        </p:txBody>
      </p:sp>
      <p:sp>
        <p:nvSpPr>
          <p:cNvPr id="7" name="TextBox 6"/>
          <p:cNvSpPr txBox="1"/>
          <p:nvPr/>
        </p:nvSpPr>
        <p:spPr>
          <a:xfrm>
            <a:off x="6324600" y="1066798"/>
            <a:ext cx="1295400" cy="646331"/>
          </a:xfrm>
          <a:prstGeom prst="rect">
            <a:avLst/>
          </a:prstGeom>
          <a:noFill/>
        </p:spPr>
        <p:txBody>
          <a:bodyPr wrap="square" rtlCol="0">
            <a:spAutoFit/>
          </a:bodyPr>
          <a:lstStyle/>
          <a:p>
            <a:r>
              <a:rPr lang="en-US" dirty="0" smtClean="0"/>
              <a:t>Defining Intelligence</a:t>
            </a:r>
            <a:endParaRPr lang="en-US" dirty="0"/>
          </a:p>
        </p:txBody>
      </p:sp>
      <p:sp>
        <p:nvSpPr>
          <p:cNvPr id="8" name="TextBox 7"/>
          <p:cNvSpPr txBox="1"/>
          <p:nvPr/>
        </p:nvSpPr>
        <p:spPr>
          <a:xfrm>
            <a:off x="7772400" y="783875"/>
            <a:ext cx="1371600" cy="923330"/>
          </a:xfrm>
          <a:prstGeom prst="rect">
            <a:avLst/>
          </a:prstGeom>
          <a:noFill/>
        </p:spPr>
        <p:txBody>
          <a:bodyPr wrap="square" rtlCol="0">
            <a:spAutoFit/>
          </a:bodyPr>
          <a:lstStyle/>
          <a:p>
            <a:r>
              <a:rPr lang="en-US" dirty="0" smtClean="0"/>
              <a:t>Factors Impacting Intelligence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Memory Processes 100</a:t>
            </a:r>
            <a:endParaRPr lang="en-US" sz="3600" dirty="0"/>
          </a:p>
        </p:txBody>
      </p:sp>
      <p:sp>
        <p:nvSpPr>
          <p:cNvPr id="5" name="Content Placeholder 4"/>
          <p:cNvSpPr>
            <a:spLocks noGrp="1"/>
          </p:cNvSpPr>
          <p:nvPr>
            <p:ph idx="1"/>
          </p:nvPr>
        </p:nvSpPr>
        <p:spPr>
          <a:xfrm>
            <a:off x="457200" y="1905000"/>
            <a:ext cx="8229600" cy="4221163"/>
          </a:xfrm>
        </p:spPr>
        <p:txBody>
          <a:bodyPr>
            <a:normAutofit/>
          </a:bodyPr>
          <a:lstStyle/>
          <a:p>
            <a:pPr>
              <a:buNone/>
            </a:pPr>
            <a:r>
              <a:rPr lang="en-US" dirty="0" smtClean="0"/>
              <a:t>Page 1 # 1</a:t>
            </a:r>
            <a:endParaRPr lang="en-US" dirty="0"/>
          </a:p>
        </p:txBody>
      </p:sp>
      <p:sp>
        <p:nvSpPr>
          <p:cNvPr id="6" name="Rounded Rectangle 5"/>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144963"/>
          </a:xfrm>
        </p:spPr>
        <p:txBody>
          <a:bodyPr>
            <a:normAutofit/>
          </a:bodyPr>
          <a:lstStyle/>
          <a:p>
            <a:pPr>
              <a:buNone/>
            </a:pPr>
            <a:r>
              <a:rPr lang="en-US" dirty="0" smtClean="0"/>
              <a:t>Page </a:t>
            </a:r>
            <a:r>
              <a:rPr lang="en-US" dirty="0" smtClean="0"/>
              <a:t>2 </a:t>
            </a:r>
            <a:r>
              <a:rPr lang="en-US" dirty="0" smtClean="0"/>
              <a:t>#</a:t>
            </a:r>
            <a:r>
              <a:rPr lang="en-US" dirty="0" smtClean="0"/>
              <a:t>10</a:t>
            </a:r>
            <a:endParaRPr lang="en-US" dirty="0"/>
          </a:p>
        </p:txBody>
      </p:sp>
      <p:sp>
        <p:nvSpPr>
          <p:cNvPr id="13" name="Rounded Rectangle 12"/>
          <p:cNvSpPr/>
          <p:nvPr/>
        </p:nvSpPr>
        <p:spPr>
          <a:xfrm>
            <a:off x="6934200" y="609600"/>
            <a:ext cx="1371600" cy="659172"/>
          </a:xfrm>
          <a:prstGeom prst="roundRect">
            <a:avLst/>
          </a:prstGeom>
          <a:solidFill>
            <a:schemeClr val="bg2">
              <a:lumMod val="20000"/>
              <a:lumOff val="8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074568" y="746375"/>
            <a:ext cx="1155032" cy="369332"/>
          </a:xfrm>
          <a:prstGeom prst="rect">
            <a:avLst/>
          </a:prstGeom>
          <a:noFill/>
        </p:spPr>
        <p:txBody>
          <a:bodyPr wrap="square" rtlCol="0">
            <a:spAutoFit/>
          </a:bodyPr>
          <a:lstStyle/>
          <a:p>
            <a:pPr algn="ctr"/>
            <a:r>
              <a:rPr lang="en-US" dirty="0" smtClean="0">
                <a:hlinkClick r:id="rId2" action="ppaction://hlinksldjump"/>
              </a:rPr>
              <a:t>Home</a:t>
            </a:r>
            <a:endParaRPr lang="en-US" dirty="0"/>
          </a:p>
        </p:txBody>
      </p:sp>
      <p:sp>
        <p:nvSpPr>
          <p:cNvPr id="6" name="Title 1"/>
          <p:cNvSpPr txBox="1">
            <a:spLocks/>
          </p:cNvSpPr>
          <p:nvPr/>
        </p:nvSpPr>
        <p:spPr>
          <a:xfrm>
            <a:off x="533400" y="228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Memory Processes 200</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24847</TotalTime>
  <Words>780</Words>
  <Application>Microsoft Office PowerPoint</Application>
  <PresentationFormat>On-screen Show (4:3)</PresentationFormat>
  <Paragraphs>217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Do Now</vt:lpstr>
      <vt:lpstr>Unit 7A Review Answers</vt:lpstr>
      <vt:lpstr>Unit 7b Review Answers</vt:lpstr>
      <vt:lpstr>Unit 11 Review Answers</vt:lpstr>
      <vt:lpstr>Unit 11 FRQ</vt:lpstr>
      <vt:lpstr>Jeopardy Instructions</vt:lpstr>
      <vt:lpstr>PowerPoint Presentation</vt:lpstr>
      <vt:lpstr>Memory Processes 100</vt:lpstr>
      <vt:lpstr>PowerPoint Presentation</vt:lpstr>
      <vt:lpstr>Memory Processes 300</vt:lpstr>
      <vt:lpstr>Memory Processes 400</vt:lpstr>
      <vt:lpstr>Memory Processes 500</vt:lpstr>
      <vt:lpstr>Factors Impacting  Memory 100</vt:lpstr>
      <vt:lpstr>PowerPoint Presentation</vt:lpstr>
      <vt:lpstr>Factors Impacting  Memory 300</vt:lpstr>
      <vt:lpstr>Factors Impacting  Memory 400</vt:lpstr>
      <vt:lpstr>Factors Impacting  Memory 500</vt:lpstr>
      <vt:lpstr>Problem Solving 100</vt:lpstr>
      <vt:lpstr>Problem Solving 200</vt:lpstr>
      <vt:lpstr>Problem Solving 300</vt:lpstr>
      <vt:lpstr>Problem Solving 400</vt:lpstr>
      <vt:lpstr>Problem Solving 500</vt:lpstr>
      <vt:lpstr>Language 100</vt:lpstr>
      <vt:lpstr>Language 200</vt:lpstr>
      <vt:lpstr>Language 300</vt:lpstr>
      <vt:lpstr>Language 400</vt:lpstr>
      <vt:lpstr>Language 500</vt:lpstr>
      <vt:lpstr>Defining Intelligence 100</vt:lpstr>
      <vt:lpstr>Defining Intelligence 200</vt:lpstr>
      <vt:lpstr>Defining Intelligence 300</vt:lpstr>
      <vt:lpstr>Defining Intelligence 400</vt:lpstr>
      <vt:lpstr>Defining Intelligence 500</vt:lpstr>
      <vt:lpstr>Factors Impacting IQ 100</vt:lpstr>
      <vt:lpstr>Factors Impacting IQ 200 </vt:lpstr>
      <vt:lpstr>Factors Impacting IQ 300</vt:lpstr>
      <vt:lpstr>Factors Impacting IQ 400</vt:lpstr>
      <vt:lpstr>Factors Impacting IQ 500</vt:lpstr>
    </vt:vector>
  </TitlesOfParts>
  <Company>San Jose Collegiate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agreenwald</dc:creator>
  <cp:lastModifiedBy>Alicia Greenwald</cp:lastModifiedBy>
  <cp:revision>93</cp:revision>
  <dcterms:created xsi:type="dcterms:W3CDTF">2008-09-23T05:02:37Z</dcterms:created>
  <dcterms:modified xsi:type="dcterms:W3CDTF">2014-10-19T05:35:56Z</dcterms:modified>
</cp:coreProperties>
</file>